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6"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1" r:id="rId25"/>
    <p:sldId id="375" r:id="rId26"/>
    <p:sldId id="357" r:id="rId27"/>
  </p:sldIdLst>
  <p:sldSz cx="9144000" cy="6858000" type="screen4x3"/>
  <p:notesSz cx="6769100" cy="9906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ymbol zastępczy nagłówka 1"/>
          <p:cNvSpPr txBox="1">
            <a:spLocks noGrp="1"/>
          </p:cNvSpPr>
          <p:nvPr>
            <p:ph type="hdr" sz="quarter"/>
          </p:nvPr>
        </p:nvSpPr>
        <p:spPr>
          <a:xfrm>
            <a:off x="0" y="1"/>
            <a:ext cx="2937593" cy="494975"/>
          </a:xfrm>
          <a:prstGeom prst="rect">
            <a:avLst/>
          </a:prstGeom>
          <a:noFill/>
          <a:ln>
            <a:noFill/>
          </a:ln>
        </p:spPr>
        <p:txBody>
          <a:bodyPr vert="horz" wrap="none" lIns="82206" tIns="41103" rIns="82206" bIns="41103" anchorCtr="0" compatLnSpc="0"/>
          <a:lstStyle/>
          <a:p>
            <a:pPr hangingPunct="0">
              <a:defRPr sz="1400"/>
            </a:pPr>
            <a:endParaRPr lang="pl-PL" sz="1300">
              <a:latin typeface="Arial" pitchFamily="18"/>
              <a:ea typeface="Lucida Sans Unicode" pitchFamily="2"/>
              <a:cs typeface="Mangal" pitchFamily="2"/>
            </a:endParaRPr>
          </a:p>
        </p:txBody>
      </p:sp>
      <p:sp>
        <p:nvSpPr>
          <p:cNvPr id="3" name="Symbol zastępczy daty 2"/>
          <p:cNvSpPr txBox="1">
            <a:spLocks noGrp="1"/>
          </p:cNvSpPr>
          <p:nvPr>
            <p:ph type="dt" sz="quarter" idx="1"/>
          </p:nvPr>
        </p:nvSpPr>
        <p:spPr>
          <a:xfrm>
            <a:off x="3831475" y="1"/>
            <a:ext cx="2937593" cy="494975"/>
          </a:xfrm>
          <a:prstGeom prst="rect">
            <a:avLst/>
          </a:prstGeom>
          <a:noFill/>
          <a:ln>
            <a:noFill/>
          </a:ln>
        </p:spPr>
        <p:txBody>
          <a:bodyPr vert="horz" wrap="none" lIns="82206" tIns="41103" rIns="82206" bIns="41103" anchorCtr="0" compatLnSpc="0"/>
          <a:lstStyle/>
          <a:p>
            <a:pPr algn="r" hangingPunct="0">
              <a:defRPr sz="1400"/>
            </a:pPr>
            <a:fld id="{F19410D6-CAD6-4F6F-8442-DC6EFF2CDC06}" type="datetimeFigureOut">
              <a:t>2019-09-10</a:t>
            </a:fld>
            <a:endParaRPr lang="pl-PL" sz="1300">
              <a:latin typeface="Arial" pitchFamily="18"/>
              <a:ea typeface="Lucida Sans Unicode" pitchFamily="2"/>
              <a:cs typeface="Mangal" pitchFamily="2"/>
            </a:endParaRPr>
          </a:p>
        </p:txBody>
      </p:sp>
      <p:sp>
        <p:nvSpPr>
          <p:cNvPr id="4" name="Symbol zastępczy stopki 3"/>
          <p:cNvSpPr txBox="1">
            <a:spLocks noGrp="1"/>
          </p:cNvSpPr>
          <p:nvPr>
            <p:ph type="ftr" sz="quarter" idx="2"/>
          </p:nvPr>
        </p:nvSpPr>
        <p:spPr>
          <a:xfrm>
            <a:off x="0" y="9410865"/>
            <a:ext cx="2937593" cy="494975"/>
          </a:xfrm>
          <a:prstGeom prst="rect">
            <a:avLst/>
          </a:prstGeom>
          <a:noFill/>
          <a:ln>
            <a:noFill/>
          </a:ln>
        </p:spPr>
        <p:txBody>
          <a:bodyPr vert="horz" wrap="none" lIns="82206" tIns="41103" rIns="82206" bIns="41103" anchor="b" anchorCtr="0" compatLnSpc="0"/>
          <a:lstStyle/>
          <a:p>
            <a:pPr hangingPunct="0">
              <a:defRPr sz="1400"/>
            </a:pPr>
            <a:endParaRPr lang="pl-PL" sz="1300">
              <a:latin typeface="Arial" pitchFamily="18"/>
              <a:ea typeface="Lucida Sans Unicode" pitchFamily="2"/>
              <a:cs typeface="Mangal" pitchFamily="2"/>
            </a:endParaRPr>
          </a:p>
        </p:txBody>
      </p:sp>
      <p:sp>
        <p:nvSpPr>
          <p:cNvPr id="5" name="Symbol zastępczy numeru slajdu 4"/>
          <p:cNvSpPr txBox="1">
            <a:spLocks noGrp="1"/>
          </p:cNvSpPr>
          <p:nvPr>
            <p:ph type="sldNum" sz="quarter" idx="3"/>
          </p:nvPr>
        </p:nvSpPr>
        <p:spPr>
          <a:xfrm>
            <a:off x="3831475" y="9410865"/>
            <a:ext cx="2937593" cy="494975"/>
          </a:xfrm>
          <a:prstGeom prst="rect">
            <a:avLst/>
          </a:prstGeom>
          <a:noFill/>
          <a:ln>
            <a:noFill/>
          </a:ln>
        </p:spPr>
        <p:txBody>
          <a:bodyPr vert="horz" wrap="none" lIns="82206" tIns="41103" rIns="82206" bIns="41103" anchor="b" anchorCtr="0" compatLnSpc="0"/>
          <a:lstStyle/>
          <a:p>
            <a:pPr algn="r" hangingPunct="0">
              <a:defRPr sz="1400"/>
            </a:pPr>
            <a:fld id="{3FC3E468-0036-429D-B386-0334BB3CC134}" type="slidenum">
              <a:t>‹#›</a:t>
            </a:fld>
            <a:endParaRPr lang="pl-PL" sz="1300">
              <a:latin typeface="Arial" pitchFamily="18"/>
              <a:ea typeface="Lucida Sans Unicode" pitchFamily="2"/>
              <a:cs typeface="Mangal" pitchFamily="2"/>
            </a:endParaRPr>
          </a:p>
        </p:txBody>
      </p:sp>
    </p:spTree>
    <p:extLst>
      <p:ext uri="{BB962C8B-B14F-4D97-AF65-F5344CB8AC3E}">
        <p14:creationId xmlns:p14="http://schemas.microsoft.com/office/powerpoint/2010/main" val="2721173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idx="2"/>
          </p:nvPr>
        </p:nvSpPr>
        <p:spPr>
          <a:xfrm>
            <a:off x="1082675" y="814388"/>
            <a:ext cx="5360988" cy="4022725"/>
          </a:xfrm>
          <a:prstGeom prst="rect">
            <a:avLst/>
          </a:prstGeom>
          <a:noFill/>
          <a:ln>
            <a:noFill/>
            <a:prstDash val="solid"/>
          </a:ln>
        </p:spPr>
      </p:sp>
      <p:sp>
        <p:nvSpPr>
          <p:cNvPr id="3" name="Symbol zastępczy notatek 2"/>
          <p:cNvSpPr txBox="1">
            <a:spLocks noGrp="1"/>
          </p:cNvSpPr>
          <p:nvPr>
            <p:ph type="body" sz="quarter" idx="3"/>
          </p:nvPr>
        </p:nvSpPr>
        <p:spPr>
          <a:xfrm>
            <a:off x="752822" y="5094849"/>
            <a:ext cx="6022218" cy="4826510"/>
          </a:xfrm>
          <a:prstGeom prst="rect">
            <a:avLst/>
          </a:prstGeom>
          <a:noFill/>
          <a:ln>
            <a:noFill/>
          </a:ln>
        </p:spPr>
        <p:txBody>
          <a:bodyPr lIns="0" tIns="0" rIns="0" bIns="0"/>
          <a:lstStyle/>
          <a:p>
            <a:endParaRPr lang="pl-PL"/>
          </a:p>
        </p:txBody>
      </p:sp>
      <p:sp>
        <p:nvSpPr>
          <p:cNvPr id="4" name="Symbol zastępczy nagłówka 3"/>
          <p:cNvSpPr txBox="1">
            <a:spLocks noGrp="1"/>
          </p:cNvSpPr>
          <p:nvPr>
            <p:ph type="hdr" sz="quarter"/>
          </p:nvPr>
        </p:nvSpPr>
        <p:spPr>
          <a:xfrm>
            <a:off x="0" y="0"/>
            <a:ext cx="3266889" cy="535958"/>
          </a:xfrm>
          <a:prstGeom prst="rect">
            <a:avLst/>
          </a:prstGeom>
          <a:noFill/>
          <a:ln>
            <a:noFill/>
          </a:ln>
        </p:spPr>
        <p:txBody>
          <a:bodyPr lIns="0" tIns="0" rIns="0" bIns="0" anchorCtr="0"/>
          <a:lstStyle>
            <a:lvl1pPr lvl="0" rtl="0" hangingPunct="0">
              <a:buNone/>
              <a:tabLst/>
              <a:defRPr lang="pl-PL" sz="1400" kern="1200">
                <a:latin typeface="Times New Roman" pitchFamily="18"/>
                <a:ea typeface="Lucida Sans Unicode" pitchFamily="2"/>
                <a:cs typeface="Tahoma" pitchFamily="2"/>
              </a:defRPr>
            </a:lvl1pPr>
          </a:lstStyle>
          <a:p>
            <a:pPr lvl="0"/>
            <a:endParaRPr lang="pl-PL"/>
          </a:p>
        </p:txBody>
      </p:sp>
      <p:sp>
        <p:nvSpPr>
          <p:cNvPr id="5" name="Symbol zastępczy daty 4"/>
          <p:cNvSpPr txBox="1">
            <a:spLocks noGrp="1"/>
          </p:cNvSpPr>
          <p:nvPr>
            <p:ph type="dt" idx="1"/>
          </p:nvPr>
        </p:nvSpPr>
        <p:spPr>
          <a:xfrm>
            <a:off x="4260973" y="0"/>
            <a:ext cx="3266889" cy="535958"/>
          </a:xfrm>
          <a:prstGeom prst="rect">
            <a:avLst/>
          </a:prstGeom>
          <a:noFill/>
          <a:ln>
            <a:noFill/>
          </a:ln>
        </p:spPr>
        <p:txBody>
          <a:bodyPr lIns="0" tIns="0" rIns="0" bIns="0" anchorCtr="0"/>
          <a:lstStyle>
            <a:lvl1pPr lvl="0" algn="r" rtl="0" hangingPunct="0">
              <a:buNone/>
              <a:tabLst/>
              <a:defRPr lang="pl-PL" sz="1400" kern="1200">
                <a:latin typeface="Times New Roman" pitchFamily="18"/>
                <a:ea typeface="Lucida Sans Unicode" pitchFamily="2"/>
                <a:cs typeface="Tahoma" pitchFamily="2"/>
              </a:defRPr>
            </a:lvl1pPr>
          </a:lstStyle>
          <a:p>
            <a:pPr lvl="0"/>
            <a:fld id="{B0AA3965-4D0E-4334-8B3C-30DB1FC86518}" type="datetimeFigureOut">
              <a:t>2019-09-10</a:t>
            </a:fld>
            <a:endParaRPr lang="pl-PL"/>
          </a:p>
        </p:txBody>
      </p:sp>
      <p:sp>
        <p:nvSpPr>
          <p:cNvPr id="6" name="Symbol zastępczy stopki 5"/>
          <p:cNvSpPr txBox="1">
            <a:spLocks noGrp="1"/>
          </p:cNvSpPr>
          <p:nvPr>
            <p:ph type="ftr" sz="quarter" idx="4"/>
          </p:nvPr>
        </p:nvSpPr>
        <p:spPr>
          <a:xfrm>
            <a:off x="0" y="10190060"/>
            <a:ext cx="3266889" cy="535958"/>
          </a:xfrm>
          <a:prstGeom prst="rect">
            <a:avLst/>
          </a:prstGeom>
          <a:noFill/>
          <a:ln>
            <a:noFill/>
          </a:ln>
        </p:spPr>
        <p:txBody>
          <a:bodyPr lIns="0" tIns="0" rIns="0" bIns="0" anchor="b" anchorCtr="0"/>
          <a:lstStyle>
            <a:lvl1pPr lvl="0" rtl="0" hangingPunct="0">
              <a:buNone/>
              <a:tabLst/>
              <a:defRPr lang="pl-PL" sz="1400" kern="1200">
                <a:latin typeface="Times New Roman" pitchFamily="18"/>
                <a:ea typeface="Lucida Sans Unicode" pitchFamily="2"/>
                <a:cs typeface="Tahoma" pitchFamily="2"/>
              </a:defRPr>
            </a:lvl1pPr>
          </a:lstStyle>
          <a:p>
            <a:pPr lvl="0"/>
            <a:endParaRPr lang="pl-PL"/>
          </a:p>
        </p:txBody>
      </p:sp>
      <p:sp>
        <p:nvSpPr>
          <p:cNvPr id="7" name="Symbol zastępczy numeru slajdu 6"/>
          <p:cNvSpPr txBox="1">
            <a:spLocks noGrp="1"/>
          </p:cNvSpPr>
          <p:nvPr>
            <p:ph type="sldNum" sz="quarter" idx="5"/>
          </p:nvPr>
        </p:nvSpPr>
        <p:spPr>
          <a:xfrm>
            <a:off x="4260973" y="10190060"/>
            <a:ext cx="3266889" cy="535958"/>
          </a:xfrm>
          <a:prstGeom prst="rect">
            <a:avLst/>
          </a:prstGeom>
          <a:noFill/>
          <a:ln>
            <a:noFill/>
          </a:ln>
        </p:spPr>
        <p:txBody>
          <a:bodyPr lIns="0" tIns="0" rIns="0" bIns="0" anchor="b" anchorCtr="0"/>
          <a:lstStyle>
            <a:lvl1pPr lvl="0" algn="r" rtl="0" hangingPunct="0">
              <a:buNone/>
              <a:tabLst/>
              <a:defRPr lang="pl-PL" sz="1400" kern="1200">
                <a:latin typeface="Times New Roman" pitchFamily="18"/>
                <a:ea typeface="Lucida Sans Unicode" pitchFamily="2"/>
                <a:cs typeface="Tahoma" pitchFamily="2"/>
              </a:defRPr>
            </a:lvl1pPr>
          </a:lstStyle>
          <a:p>
            <a:pPr lvl="0"/>
            <a:fld id="{11BBFEFC-131F-4009-A7B7-E5B031ADE8A6}" type="slidenum">
              <a:t>‹#›</a:t>
            </a:fld>
            <a:endParaRPr lang="pl-PL"/>
          </a:p>
        </p:txBody>
      </p:sp>
    </p:spTree>
    <p:extLst>
      <p:ext uri="{BB962C8B-B14F-4D97-AF65-F5344CB8AC3E}">
        <p14:creationId xmlns:p14="http://schemas.microsoft.com/office/powerpoint/2010/main" val="2032269767"/>
      </p:ext>
    </p:extLst>
  </p:cSld>
  <p:clrMap bg1="lt1" tx1="dk1" bg2="lt2" tx2="dk2" accent1="accent1" accent2="accent2" accent3="accent3" accent4="accent4" accent5="accent5" accent6="accent6" hlink="hlink" folHlink="folHlink"/>
  <p:notesStyle>
    <a:lvl1pPr marL="216000" marR="0" indent="-216000" rtl="0" hangingPunct="0">
      <a:tabLst/>
      <a:defRPr lang="pl-PL" sz="2000" b="0" i="0" u="none" strike="noStrike" kern="1200">
        <a:ln>
          <a:noFill/>
        </a:ln>
        <a:latin typeface="Arial"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909638" y="744538"/>
            <a:ext cx="4949825" cy="3713162"/>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676465" y="4706244"/>
            <a:ext cx="5415658" cy="4457407"/>
          </a:xfrm>
        </p:spPr>
        <p:txBody>
          <a:bodyPr wrap="square" lIns="90000" tIns="45000" rIns="90000" bIns="45000" anchor="t"/>
          <a:lstStyle/>
          <a:p>
            <a:pPr lvl="0"/>
            <a:endParaRPr lang="pl-PL"/>
          </a:p>
        </p:txBody>
      </p:sp>
      <p:sp>
        <p:nvSpPr>
          <p:cNvPr id="4" name="Symbol zastępczy numeru slajdu 3"/>
          <p:cNvSpPr txBox="1">
            <a:spLocks noGrp="1"/>
          </p:cNvSpPr>
          <p:nvPr>
            <p:ph type="sldNum" sz="quarter" idx="8"/>
          </p:nvPr>
        </p:nvSpPr>
        <p:spPr>
          <a:xfrm>
            <a:off x="3833655" y="9409238"/>
            <a:ext cx="2933497" cy="494786"/>
          </a:xfrm>
        </p:spPr>
        <p:txBody>
          <a:bodyPr wrap="square" lIns="90000" tIns="45000" rIns="90000" bIns="45000" anchor="t"/>
          <a:lstStyle/>
          <a:p>
            <a:pPr lvl="0" algn="l"/>
            <a:fld id="{6D5F5EBD-DC54-4D7D-AC8E-7D32DD84D9CC}" type="slidenum">
              <a:t>1</a:t>
            </a:fld>
            <a:endParaRPr lang="pl-PL">
              <a:solidFill>
                <a:srgbClr val="000000"/>
              </a:solidFill>
              <a:latin typeface="Arial" pitchFamily="34"/>
              <a:ea typeface="Arial Unicode MS" pitchFamily="1"/>
              <a:cs typeface="Arial" pitchFamily="34"/>
            </a:endParaRPr>
          </a:p>
        </p:txBody>
      </p:sp>
    </p:spTree>
    <p:extLst>
      <p:ext uri="{BB962C8B-B14F-4D97-AF65-F5344CB8AC3E}">
        <p14:creationId xmlns:p14="http://schemas.microsoft.com/office/powerpoint/2010/main" val="522202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noResize="1"/>
          </p:cNvSpPr>
          <p:nvPr>
            <p:ph type="sldImg"/>
          </p:nvPr>
        </p:nvSpPr>
        <p:spPr>
          <a:xfrm>
            <a:off x="909638" y="744538"/>
            <a:ext cx="4949825" cy="3713162"/>
          </a:xfrm>
          <a:solidFill>
            <a:schemeClr val="accent1"/>
          </a:solidFill>
          <a:ln w="25400">
            <a:solidFill>
              <a:schemeClr val="accent1">
                <a:shade val="50000"/>
              </a:schemeClr>
            </a:solidFill>
            <a:prstDash val="solid"/>
          </a:ln>
        </p:spPr>
      </p:sp>
      <p:sp>
        <p:nvSpPr>
          <p:cNvPr id="3" name="Symbol zastępczy notatek 2"/>
          <p:cNvSpPr txBox="1">
            <a:spLocks noGrp="1"/>
          </p:cNvSpPr>
          <p:nvPr>
            <p:ph type="body" sz="quarter" idx="1"/>
          </p:nvPr>
        </p:nvSpPr>
        <p:spPr>
          <a:xfrm>
            <a:off x="676465" y="4706244"/>
            <a:ext cx="5415658" cy="4457407"/>
          </a:xfrm>
        </p:spPr>
        <p:txBody>
          <a:bodyPr wrap="square" lIns="90000" tIns="45000" rIns="90000" bIns="45000" anchor="t"/>
          <a:lstStyle/>
          <a:p>
            <a:pPr lvl="0"/>
            <a:endParaRPr lang="pl-PL"/>
          </a:p>
        </p:txBody>
      </p:sp>
      <p:sp>
        <p:nvSpPr>
          <p:cNvPr id="4" name="Symbol zastępczy numeru slajdu 3"/>
          <p:cNvSpPr txBox="1">
            <a:spLocks noGrp="1"/>
          </p:cNvSpPr>
          <p:nvPr>
            <p:ph type="sldNum" sz="quarter" idx="8"/>
          </p:nvPr>
        </p:nvSpPr>
        <p:spPr>
          <a:xfrm>
            <a:off x="3833655" y="9409238"/>
            <a:ext cx="2933497" cy="494786"/>
          </a:xfrm>
        </p:spPr>
        <p:txBody>
          <a:bodyPr wrap="square" lIns="90000" tIns="45000" rIns="90000" bIns="45000" anchor="t"/>
          <a:lstStyle/>
          <a:p>
            <a:pPr lvl="0" algn="l"/>
            <a:fld id="{1C52A9CC-E9C8-4001-A271-175EEF0AD1BB}" type="slidenum">
              <a:t>26</a:t>
            </a:fld>
            <a:endParaRPr lang="pl-PL">
              <a:solidFill>
                <a:srgbClr val="000000"/>
              </a:solidFill>
              <a:latin typeface="Arial" pitchFamily="34"/>
              <a:ea typeface="Arial Unicode MS" pitchFamily="1"/>
              <a:cs typeface="Arial" pitchFamily="34"/>
            </a:endParaRPr>
          </a:p>
        </p:txBody>
      </p:sp>
    </p:spTree>
    <p:extLst>
      <p:ext uri="{BB962C8B-B14F-4D97-AF65-F5344CB8AC3E}">
        <p14:creationId xmlns:p14="http://schemas.microsoft.com/office/powerpoint/2010/main" val="2821695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pPr lvl="0"/>
            <a:endParaRPr lang="pl-PL"/>
          </a:p>
        </p:txBody>
      </p:sp>
      <p:sp>
        <p:nvSpPr>
          <p:cNvPr id="5" name="Symbol zastępczy stopki 4"/>
          <p:cNvSpPr>
            <a:spLocks noGrp="1"/>
          </p:cNvSpPr>
          <p:nvPr>
            <p:ph type="ftr" sz="quarter" idx="11"/>
          </p:nvPr>
        </p:nvSpPr>
        <p:spPr/>
        <p:txBody>
          <a:bodyPr/>
          <a:lstStyle/>
          <a:p>
            <a:pPr lvl="0"/>
            <a:endParaRPr lang="pl-PL"/>
          </a:p>
        </p:txBody>
      </p:sp>
      <p:sp>
        <p:nvSpPr>
          <p:cNvPr id="6" name="Symbol zastępczy numeru slajdu 5"/>
          <p:cNvSpPr>
            <a:spLocks noGrp="1"/>
          </p:cNvSpPr>
          <p:nvPr>
            <p:ph type="sldNum" sz="quarter" idx="12"/>
          </p:nvPr>
        </p:nvSpPr>
        <p:spPr/>
        <p:txBody>
          <a:bodyPr/>
          <a:lstStyle/>
          <a:p>
            <a:pPr lvl="0"/>
            <a:fld id="{DDCA0011-7F7A-4B6A-B122-B8B890414B6A}" type="slidenum">
              <a:t>‹#›</a:t>
            </a:fld>
            <a:endParaRPr lang="pl-PL"/>
          </a:p>
        </p:txBody>
      </p:sp>
    </p:spTree>
    <p:extLst>
      <p:ext uri="{BB962C8B-B14F-4D97-AF65-F5344CB8AC3E}">
        <p14:creationId xmlns:p14="http://schemas.microsoft.com/office/powerpoint/2010/main" val="1793080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lvl="0"/>
            <a:endParaRPr lang="pl-PL"/>
          </a:p>
        </p:txBody>
      </p:sp>
      <p:sp>
        <p:nvSpPr>
          <p:cNvPr id="5" name="Symbol zastępczy stopki 4"/>
          <p:cNvSpPr>
            <a:spLocks noGrp="1"/>
          </p:cNvSpPr>
          <p:nvPr>
            <p:ph type="ftr" sz="quarter" idx="11"/>
          </p:nvPr>
        </p:nvSpPr>
        <p:spPr/>
        <p:txBody>
          <a:bodyPr/>
          <a:lstStyle/>
          <a:p>
            <a:pPr lvl="0"/>
            <a:endParaRPr lang="pl-PL"/>
          </a:p>
        </p:txBody>
      </p:sp>
      <p:sp>
        <p:nvSpPr>
          <p:cNvPr id="6" name="Symbol zastępczy numeru slajdu 5"/>
          <p:cNvSpPr>
            <a:spLocks noGrp="1"/>
          </p:cNvSpPr>
          <p:nvPr>
            <p:ph type="sldNum" sz="quarter" idx="12"/>
          </p:nvPr>
        </p:nvSpPr>
        <p:spPr/>
        <p:txBody>
          <a:bodyPr/>
          <a:lstStyle/>
          <a:p>
            <a:pPr lvl="0"/>
            <a:fld id="{11DB7849-0B3A-462D-ADD9-14B990D2B87D}" type="slidenum">
              <a:t>‹#›</a:t>
            </a:fld>
            <a:endParaRPr lang="pl-PL"/>
          </a:p>
        </p:txBody>
      </p:sp>
    </p:spTree>
    <p:extLst>
      <p:ext uri="{BB962C8B-B14F-4D97-AF65-F5344CB8AC3E}">
        <p14:creationId xmlns:p14="http://schemas.microsoft.com/office/powerpoint/2010/main" val="935347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lvl="0"/>
            <a:endParaRPr lang="pl-PL"/>
          </a:p>
        </p:txBody>
      </p:sp>
      <p:sp>
        <p:nvSpPr>
          <p:cNvPr id="5" name="Symbol zastępczy stopki 4"/>
          <p:cNvSpPr>
            <a:spLocks noGrp="1"/>
          </p:cNvSpPr>
          <p:nvPr>
            <p:ph type="ftr" sz="quarter" idx="11"/>
          </p:nvPr>
        </p:nvSpPr>
        <p:spPr/>
        <p:txBody>
          <a:bodyPr/>
          <a:lstStyle/>
          <a:p>
            <a:pPr lvl="0"/>
            <a:endParaRPr lang="pl-PL"/>
          </a:p>
        </p:txBody>
      </p:sp>
      <p:sp>
        <p:nvSpPr>
          <p:cNvPr id="6" name="Symbol zastępczy numeru slajdu 5"/>
          <p:cNvSpPr>
            <a:spLocks noGrp="1"/>
          </p:cNvSpPr>
          <p:nvPr>
            <p:ph type="sldNum" sz="quarter" idx="12"/>
          </p:nvPr>
        </p:nvSpPr>
        <p:spPr/>
        <p:txBody>
          <a:bodyPr/>
          <a:lstStyle/>
          <a:p>
            <a:pPr lvl="0"/>
            <a:fld id="{457A0BA7-05E5-4D6C-89FB-F2304FC46C91}" type="slidenum">
              <a:t>‹#›</a:t>
            </a:fld>
            <a:endParaRPr lang="pl-PL"/>
          </a:p>
        </p:txBody>
      </p:sp>
    </p:spTree>
    <p:extLst>
      <p:ext uri="{BB962C8B-B14F-4D97-AF65-F5344CB8AC3E}">
        <p14:creationId xmlns:p14="http://schemas.microsoft.com/office/powerpoint/2010/main" val="961321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pPr lvl="0"/>
            <a:endParaRPr lang="pl-PL"/>
          </a:p>
        </p:txBody>
      </p:sp>
      <p:sp>
        <p:nvSpPr>
          <p:cNvPr id="5" name="Symbol zastępczy stopki 4"/>
          <p:cNvSpPr>
            <a:spLocks noGrp="1"/>
          </p:cNvSpPr>
          <p:nvPr>
            <p:ph type="ftr" sz="quarter" idx="11"/>
          </p:nvPr>
        </p:nvSpPr>
        <p:spPr/>
        <p:txBody>
          <a:bodyPr/>
          <a:lstStyle/>
          <a:p>
            <a:pPr lvl="0"/>
            <a:endParaRPr lang="pl-PL"/>
          </a:p>
        </p:txBody>
      </p:sp>
      <p:sp>
        <p:nvSpPr>
          <p:cNvPr id="6" name="Symbol zastępczy numeru slajdu 5"/>
          <p:cNvSpPr>
            <a:spLocks noGrp="1"/>
          </p:cNvSpPr>
          <p:nvPr>
            <p:ph type="sldNum" sz="quarter" idx="12"/>
          </p:nvPr>
        </p:nvSpPr>
        <p:spPr/>
        <p:txBody>
          <a:bodyPr/>
          <a:lstStyle/>
          <a:p>
            <a:pPr lvl="0"/>
            <a:fld id="{336E91AA-8AD1-4BD3-9CD4-121B3CE1893E}" type="slidenum">
              <a:t>‹#›</a:t>
            </a:fld>
            <a:endParaRPr lang="pl-PL"/>
          </a:p>
        </p:txBody>
      </p:sp>
    </p:spTree>
    <p:extLst>
      <p:ext uri="{BB962C8B-B14F-4D97-AF65-F5344CB8AC3E}">
        <p14:creationId xmlns:p14="http://schemas.microsoft.com/office/powerpoint/2010/main" val="1589224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pPr lvl="0"/>
            <a:endParaRPr lang="pl-PL"/>
          </a:p>
        </p:txBody>
      </p:sp>
      <p:sp>
        <p:nvSpPr>
          <p:cNvPr id="5" name="Symbol zastępczy stopki 4"/>
          <p:cNvSpPr>
            <a:spLocks noGrp="1"/>
          </p:cNvSpPr>
          <p:nvPr>
            <p:ph type="ftr" sz="quarter" idx="11"/>
          </p:nvPr>
        </p:nvSpPr>
        <p:spPr/>
        <p:txBody>
          <a:bodyPr/>
          <a:lstStyle/>
          <a:p>
            <a:pPr lvl="0"/>
            <a:endParaRPr lang="pl-PL"/>
          </a:p>
        </p:txBody>
      </p:sp>
      <p:sp>
        <p:nvSpPr>
          <p:cNvPr id="6" name="Symbol zastępczy numeru slajdu 5"/>
          <p:cNvSpPr>
            <a:spLocks noGrp="1"/>
          </p:cNvSpPr>
          <p:nvPr>
            <p:ph type="sldNum" sz="quarter" idx="12"/>
          </p:nvPr>
        </p:nvSpPr>
        <p:spPr/>
        <p:txBody>
          <a:bodyPr/>
          <a:lstStyle/>
          <a:p>
            <a:pPr lvl="0"/>
            <a:fld id="{1B76D985-94A9-4C6C-9BF3-C2594EB4709A}" type="slidenum">
              <a:t>‹#›</a:t>
            </a:fld>
            <a:endParaRPr lang="pl-PL"/>
          </a:p>
        </p:txBody>
      </p:sp>
    </p:spTree>
    <p:extLst>
      <p:ext uri="{BB962C8B-B14F-4D97-AF65-F5344CB8AC3E}">
        <p14:creationId xmlns:p14="http://schemas.microsoft.com/office/powerpoint/2010/main" val="19736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pPr lvl="0"/>
            <a:endParaRPr lang="pl-PL"/>
          </a:p>
        </p:txBody>
      </p:sp>
      <p:sp>
        <p:nvSpPr>
          <p:cNvPr id="6" name="Symbol zastępczy stopki 5"/>
          <p:cNvSpPr>
            <a:spLocks noGrp="1"/>
          </p:cNvSpPr>
          <p:nvPr>
            <p:ph type="ftr" sz="quarter" idx="11"/>
          </p:nvPr>
        </p:nvSpPr>
        <p:spPr/>
        <p:txBody>
          <a:bodyPr/>
          <a:lstStyle/>
          <a:p>
            <a:pPr lvl="0"/>
            <a:endParaRPr lang="pl-PL"/>
          </a:p>
        </p:txBody>
      </p:sp>
      <p:sp>
        <p:nvSpPr>
          <p:cNvPr id="7" name="Symbol zastępczy numeru slajdu 6"/>
          <p:cNvSpPr>
            <a:spLocks noGrp="1"/>
          </p:cNvSpPr>
          <p:nvPr>
            <p:ph type="sldNum" sz="quarter" idx="12"/>
          </p:nvPr>
        </p:nvSpPr>
        <p:spPr/>
        <p:txBody>
          <a:bodyPr/>
          <a:lstStyle/>
          <a:p>
            <a:pPr lvl="0"/>
            <a:fld id="{98A74636-CB28-4EC8-84FB-5FD4DEEB26C5}" type="slidenum">
              <a:t>‹#›</a:t>
            </a:fld>
            <a:endParaRPr lang="pl-PL"/>
          </a:p>
        </p:txBody>
      </p:sp>
    </p:spTree>
    <p:extLst>
      <p:ext uri="{BB962C8B-B14F-4D97-AF65-F5344CB8AC3E}">
        <p14:creationId xmlns:p14="http://schemas.microsoft.com/office/powerpoint/2010/main" val="2425619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pPr lvl="0"/>
            <a:endParaRPr lang="pl-PL"/>
          </a:p>
        </p:txBody>
      </p:sp>
      <p:sp>
        <p:nvSpPr>
          <p:cNvPr id="8" name="Symbol zastępczy stopki 7"/>
          <p:cNvSpPr>
            <a:spLocks noGrp="1"/>
          </p:cNvSpPr>
          <p:nvPr>
            <p:ph type="ftr" sz="quarter" idx="11"/>
          </p:nvPr>
        </p:nvSpPr>
        <p:spPr/>
        <p:txBody>
          <a:bodyPr/>
          <a:lstStyle/>
          <a:p>
            <a:pPr lvl="0"/>
            <a:endParaRPr lang="pl-PL"/>
          </a:p>
        </p:txBody>
      </p:sp>
      <p:sp>
        <p:nvSpPr>
          <p:cNvPr id="9" name="Symbol zastępczy numeru slajdu 8"/>
          <p:cNvSpPr>
            <a:spLocks noGrp="1"/>
          </p:cNvSpPr>
          <p:nvPr>
            <p:ph type="sldNum" sz="quarter" idx="12"/>
          </p:nvPr>
        </p:nvSpPr>
        <p:spPr/>
        <p:txBody>
          <a:bodyPr/>
          <a:lstStyle/>
          <a:p>
            <a:pPr lvl="0"/>
            <a:fld id="{BFF5D8B1-76F1-42B4-9A02-A6E31E08EC72}" type="slidenum">
              <a:t>‹#›</a:t>
            </a:fld>
            <a:endParaRPr lang="pl-PL"/>
          </a:p>
        </p:txBody>
      </p:sp>
    </p:spTree>
    <p:extLst>
      <p:ext uri="{BB962C8B-B14F-4D97-AF65-F5344CB8AC3E}">
        <p14:creationId xmlns:p14="http://schemas.microsoft.com/office/powerpoint/2010/main" val="855861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pPr lvl="0"/>
            <a:endParaRPr lang="pl-PL"/>
          </a:p>
        </p:txBody>
      </p:sp>
      <p:sp>
        <p:nvSpPr>
          <p:cNvPr id="4" name="Symbol zastępczy stopki 3"/>
          <p:cNvSpPr>
            <a:spLocks noGrp="1"/>
          </p:cNvSpPr>
          <p:nvPr>
            <p:ph type="ftr" sz="quarter" idx="11"/>
          </p:nvPr>
        </p:nvSpPr>
        <p:spPr/>
        <p:txBody>
          <a:bodyPr/>
          <a:lstStyle/>
          <a:p>
            <a:pPr lvl="0"/>
            <a:endParaRPr lang="pl-PL"/>
          </a:p>
        </p:txBody>
      </p:sp>
      <p:sp>
        <p:nvSpPr>
          <p:cNvPr id="5" name="Symbol zastępczy numeru slajdu 4"/>
          <p:cNvSpPr>
            <a:spLocks noGrp="1"/>
          </p:cNvSpPr>
          <p:nvPr>
            <p:ph type="sldNum" sz="quarter" idx="12"/>
          </p:nvPr>
        </p:nvSpPr>
        <p:spPr/>
        <p:txBody>
          <a:bodyPr/>
          <a:lstStyle/>
          <a:p>
            <a:pPr lvl="0"/>
            <a:fld id="{FE639234-1AE9-4469-90CC-0270EB2BF86A}" type="slidenum">
              <a:t>‹#›</a:t>
            </a:fld>
            <a:endParaRPr lang="pl-PL"/>
          </a:p>
        </p:txBody>
      </p:sp>
    </p:spTree>
    <p:extLst>
      <p:ext uri="{BB962C8B-B14F-4D97-AF65-F5344CB8AC3E}">
        <p14:creationId xmlns:p14="http://schemas.microsoft.com/office/powerpoint/2010/main" val="3131353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pPr lvl="0"/>
            <a:endParaRPr lang="pl-PL"/>
          </a:p>
        </p:txBody>
      </p:sp>
      <p:sp>
        <p:nvSpPr>
          <p:cNvPr id="3" name="Symbol zastępczy stopki 2"/>
          <p:cNvSpPr>
            <a:spLocks noGrp="1"/>
          </p:cNvSpPr>
          <p:nvPr>
            <p:ph type="ftr" sz="quarter" idx="11"/>
          </p:nvPr>
        </p:nvSpPr>
        <p:spPr/>
        <p:txBody>
          <a:bodyPr/>
          <a:lstStyle/>
          <a:p>
            <a:pPr lvl="0"/>
            <a:endParaRPr lang="pl-PL"/>
          </a:p>
        </p:txBody>
      </p:sp>
      <p:sp>
        <p:nvSpPr>
          <p:cNvPr id="4" name="Symbol zastępczy numeru slajdu 3"/>
          <p:cNvSpPr>
            <a:spLocks noGrp="1"/>
          </p:cNvSpPr>
          <p:nvPr>
            <p:ph type="sldNum" sz="quarter" idx="12"/>
          </p:nvPr>
        </p:nvSpPr>
        <p:spPr/>
        <p:txBody>
          <a:bodyPr/>
          <a:lstStyle/>
          <a:p>
            <a:pPr lvl="0"/>
            <a:fld id="{967D0C29-3045-4A5B-869F-CD60C92DB10E}" type="slidenum">
              <a:t>‹#›</a:t>
            </a:fld>
            <a:endParaRPr lang="pl-PL"/>
          </a:p>
        </p:txBody>
      </p:sp>
    </p:spTree>
    <p:extLst>
      <p:ext uri="{BB962C8B-B14F-4D97-AF65-F5344CB8AC3E}">
        <p14:creationId xmlns:p14="http://schemas.microsoft.com/office/powerpoint/2010/main" val="1836806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pPr lvl="0"/>
            <a:endParaRPr lang="pl-PL"/>
          </a:p>
        </p:txBody>
      </p:sp>
      <p:sp>
        <p:nvSpPr>
          <p:cNvPr id="6" name="Symbol zastępczy stopki 5"/>
          <p:cNvSpPr>
            <a:spLocks noGrp="1"/>
          </p:cNvSpPr>
          <p:nvPr>
            <p:ph type="ftr" sz="quarter" idx="11"/>
          </p:nvPr>
        </p:nvSpPr>
        <p:spPr/>
        <p:txBody>
          <a:bodyPr/>
          <a:lstStyle/>
          <a:p>
            <a:pPr lvl="0"/>
            <a:endParaRPr lang="pl-PL"/>
          </a:p>
        </p:txBody>
      </p:sp>
      <p:sp>
        <p:nvSpPr>
          <p:cNvPr id="7" name="Symbol zastępczy numeru slajdu 6"/>
          <p:cNvSpPr>
            <a:spLocks noGrp="1"/>
          </p:cNvSpPr>
          <p:nvPr>
            <p:ph type="sldNum" sz="quarter" idx="12"/>
          </p:nvPr>
        </p:nvSpPr>
        <p:spPr/>
        <p:txBody>
          <a:bodyPr/>
          <a:lstStyle/>
          <a:p>
            <a:pPr lvl="0"/>
            <a:fld id="{CDBEB51F-08D6-4510-8493-01D5D845391B}" type="slidenum">
              <a:t>‹#›</a:t>
            </a:fld>
            <a:endParaRPr lang="pl-PL"/>
          </a:p>
        </p:txBody>
      </p:sp>
    </p:spTree>
    <p:extLst>
      <p:ext uri="{BB962C8B-B14F-4D97-AF65-F5344CB8AC3E}">
        <p14:creationId xmlns:p14="http://schemas.microsoft.com/office/powerpoint/2010/main" val="1985608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pPr lvl="0"/>
            <a:endParaRPr lang="pl-PL"/>
          </a:p>
        </p:txBody>
      </p:sp>
      <p:sp>
        <p:nvSpPr>
          <p:cNvPr id="6" name="Symbol zastępczy stopki 5"/>
          <p:cNvSpPr>
            <a:spLocks noGrp="1"/>
          </p:cNvSpPr>
          <p:nvPr>
            <p:ph type="ftr" sz="quarter" idx="11"/>
          </p:nvPr>
        </p:nvSpPr>
        <p:spPr/>
        <p:txBody>
          <a:bodyPr/>
          <a:lstStyle/>
          <a:p>
            <a:pPr lvl="0"/>
            <a:endParaRPr lang="pl-PL"/>
          </a:p>
        </p:txBody>
      </p:sp>
      <p:sp>
        <p:nvSpPr>
          <p:cNvPr id="7" name="Symbol zastępczy numeru slajdu 6"/>
          <p:cNvSpPr>
            <a:spLocks noGrp="1"/>
          </p:cNvSpPr>
          <p:nvPr>
            <p:ph type="sldNum" sz="quarter" idx="12"/>
          </p:nvPr>
        </p:nvSpPr>
        <p:spPr/>
        <p:txBody>
          <a:bodyPr/>
          <a:lstStyle/>
          <a:p>
            <a:pPr lvl="0"/>
            <a:fld id="{1EEEEB2B-0ACF-4F2C-9B64-D52EA39ED655}" type="slidenum">
              <a:t>‹#›</a:t>
            </a:fld>
            <a:endParaRPr lang="pl-PL"/>
          </a:p>
        </p:txBody>
      </p:sp>
    </p:spTree>
    <p:extLst>
      <p:ext uri="{BB962C8B-B14F-4D97-AF65-F5344CB8AC3E}">
        <p14:creationId xmlns:p14="http://schemas.microsoft.com/office/powerpoint/2010/main" val="3415491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ytuł 1"/>
          <p:cNvSpPr txBox="1">
            <a:spLocks noGrp="1"/>
          </p:cNvSpPr>
          <p:nvPr>
            <p:ph type="title"/>
          </p:nvPr>
        </p:nvSpPr>
        <p:spPr>
          <a:xfrm>
            <a:off x="457200" y="274680"/>
            <a:ext cx="8229240" cy="114264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pl-PL"/>
              <a:t>Kliknij, aby edytować format tekstu tytułuKliknij, aby edytować styl</a:t>
            </a:r>
          </a:p>
        </p:txBody>
      </p:sp>
      <p:sp>
        <p:nvSpPr>
          <p:cNvPr id="3" name="Symbol zastępczy zawartości 2"/>
          <p:cNvSpPr txBox="1">
            <a:spLocks noGrp="1"/>
          </p:cNvSpPr>
          <p:nvPr>
            <p:ph type="body" idx="1"/>
          </p:nvPr>
        </p:nvSpPr>
        <p:spPr>
          <a:xfrm>
            <a:off x="457200" y="1600200"/>
            <a:ext cx="8229240" cy="4525560"/>
          </a:xfrm>
          <a:prstGeom prst="rect">
            <a:avLst/>
          </a:prstGeom>
          <a:noFill/>
          <a:ln>
            <a:noFill/>
          </a:ln>
        </p:spPr>
        <p:txBody>
          <a:bodyPr vert="horz" wrap="square" lIns="90000" tIns="45000" rIns="90000" bIns="45000" anchor="t"/>
          <a:lstStyle>
            <a:defPPr marL="432000" lvl="0" indent="-324000" algn="l" rtl="0" hangingPunct="0">
              <a:spcBef>
                <a:spcPts val="0"/>
              </a:spcBef>
              <a:spcAft>
                <a:spcPts val="1417"/>
              </a:spcAft>
              <a:buSzPct val="45000"/>
              <a:buFont typeface="StarSymbol"/>
              <a:buNone/>
              <a:defRPr lang="pl-PL" sz="3200" b="0" i="0" u="none" strike="noStrike" kern="1200" spc="0">
                <a:ln>
                  <a:noFill/>
                </a:ln>
                <a:solidFill>
                  <a:srgbClr val="000000"/>
                </a:solidFill>
                <a:latin typeface="Arial"/>
                <a:ea typeface="Arial Unicode MS" pitchFamily="1"/>
                <a:cs typeface="Arial"/>
              </a:defRPr>
            </a:defPPr>
            <a:lvl1pPr marL="432000" lvl="0" indent="-324000" algn="l" rtl="0" hangingPunct="0">
              <a:spcBef>
                <a:spcPts val="0"/>
              </a:spcBef>
              <a:spcAft>
                <a:spcPts val="1417"/>
              </a:spcAft>
              <a:buSzPct val="45000"/>
              <a:buFont typeface="StarSymbol"/>
              <a:buChar char="●"/>
              <a:defRPr lang="pl-PL" sz="3200" b="0" i="0" u="none" strike="noStrike" kern="1200" spc="0">
                <a:ln>
                  <a:noFill/>
                </a:ln>
                <a:solidFill>
                  <a:srgbClr val="000000"/>
                </a:solidFill>
                <a:latin typeface="Arial"/>
                <a:ea typeface="Arial Unicode MS" pitchFamily="1"/>
                <a:cs typeface="Arial"/>
              </a:defRPr>
            </a:lvl1pPr>
            <a:lvl2pPr marL="864000" lvl="1" indent="-324000" algn="l" rtl="0" hangingPunct="0">
              <a:spcBef>
                <a:spcPts val="0"/>
              </a:spcBef>
              <a:spcAft>
                <a:spcPts val="1134"/>
              </a:spcAft>
              <a:buSzPct val="75000"/>
              <a:buFont typeface="StarSymbol"/>
              <a:buChar char="–"/>
              <a:defRPr lang="pl-PL" sz="2400" b="0" i="0" u="none" strike="noStrike" kern="1200" spc="0">
                <a:ln>
                  <a:noFill/>
                </a:ln>
                <a:solidFill>
                  <a:srgbClr val="000000"/>
                </a:solidFill>
                <a:latin typeface="Arial"/>
                <a:ea typeface="Arial Unicode MS" pitchFamily="1"/>
                <a:cs typeface="Arial"/>
              </a:defRPr>
            </a:lvl2pPr>
            <a:lvl3pPr marL="1295999" lvl="2" indent="-288000" algn="l" rtl="0" hangingPunct="0">
              <a:spcBef>
                <a:spcPts val="0"/>
              </a:spcBef>
              <a:spcAft>
                <a:spcPts val="850"/>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3pPr>
            <a:lvl4pPr marL="1728000" lvl="3" indent="-216000" algn="l" rtl="0" hangingPunct="0">
              <a:spcBef>
                <a:spcPts val="0"/>
              </a:spcBef>
              <a:spcAft>
                <a:spcPts val="567"/>
              </a:spcAft>
              <a:buSzPct val="75000"/>
              <a:buFont typeface="StarSymbol"/>
              <a:buChar char="–"/>
              <a:defRPr lang="pl-PL" sz="2000" b="0" i="0" u="none" strike="noStrike" kern="1200" spc="0">
                <a:ln>
                  <a:noFill/>
                </a:ln>
                <a:solidFill>
                  <a:srgbClr val="000000"/>
                </a:solidFill>
                <a:latin typeface="Arial"/>
                <a:ea typeface="Arial Unicode MS" pitchFamily="1"/>
                <a:cs typeface="Arial"/>
              </a:defRPr>
            </a:lvl4pPr>
            <a:lvl5pPr marL="2160000" lvl="4"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5pPr>
            <a:lvl6pPr marL="2592000" lvl="5"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6pPr>
            <a:lvl7pPr marL="3024000" lvl="6"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7pPr>
            <a:lvl8pPr marL="3456000" lvl="7"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8pPr>
            <a:lvl9pPr marL="3887999" lvl="8"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9pPr>
          </a:lstStyle>
          <a:p>
            <a:pPr lvl="0"/>
            <a:r>
              <a:rPr lang="pl-PL"/>
              <a:t>Kliknij, aby edytować format tekstu konspektu</a:t>
            </a:r>
          </a:p>
          <a:p>
            <a:pPr lvl="1"/>
            <a:r>
              <a:rPr lang="pl-PL"/>
              <a:t>Drugi poziom konspektu</a:t>
            </a:r>
          </a:p>
          <a:p>
            <a:pPr lvl="2"/>
            <a:r>
              <a:rPr lang="pl-PL"/>
              <a:t>Trzeci poziom konspektu</a:t>
            </a:r>
          </a:p>
          <a:p>
            <a:pPr lvl="3"/>
            <a:r>
              <a:rPr lang="pl-PL"/>
              <a:t>Czwarty poziom konspektu</a:t>
            </a:r>
          </a:p>
          <a:p>
            <a:pPr lvl="4"/>
            <a:r>
              <a:rPr lang="pl-PL"/>
              <a:t>Piąty poziom konspektu</a:t>
            </a:r>
          </a:p>
          <a:p>
            <a:pPr lvl="5"/>
            <a:r>
              <a:rPr lang="pl-PL"/>
              <a:t>Szósty poziom konspektu</a:t>
            </a:r>
          </a:p>
          <a:p>
            <a:pPr lvl="6"/>
            <a:r>
              <a:rPr lang="pl-PL"/>
              <a:t>Siódmy poziom konspektu</a:t>
            </a:r>
          </a:p>
          <a:p>
            <a:pPr lvl="7"/>
            <a:r>
              <a:rPr lang="pl-PL"/>
              <a:t>Ósmy poziom konspektu</a:t>
            </a:r>
          </a:p>
          <a:p>
            <a:pPr lvl="0"/>
            <a:r>
              <a:rPr lang="pl-PL"/>
              <a:t>Dziewiąty poziom konspektuKliknij,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txBox="1">
            <a:spLocks noGrp="1"/>
          </p:cNvSpPr>
          <p:nvPr>
            <p:ph type="dt" sz="half" idx="2"/>
          </p:nvPr>
        </p:nvSpPr>
        <p:spPr>
          <a:xfrm>
            <a:off x="457200" y="6245280"/>
            <a:ext cx="2133360" cy="475920"/>
          </a:xfrm>
          <a:prstGeom prst="rect">
            <a:avLst/>
          </a:prstGeom>
          <a:noFill/>
          <a:ln>
            <a:noFill/>
          </a:ln>
        </p:spPr>
        <p:txBody>
          <a:bodyPr wrap="square" lIns="90000" tIns="45000" rIns="90000" bIns="45000" anchor="t" anchorCtr="0"/>
          <a:lstStyle>
            <a:lvl1pPr lvl="0" rtl="0" hangingPunct="0">
              <a:buNone/>
              <a:tabLst/>
              <a:defRPr lang="pl-PL" sz="2400" kern="1200">
                <a:latin typeface="Times New Roman" pitchFamily="18"/>
                <a:ea typeface="Lucida Sans Unicode" pitchFamily="2"/>
                <a:cs typeface="Tahoma" pitchFamily="2"/>
              </a:defRPr>
            </a:lvl1pPr>
          </a:lstStyle>
          <a:p>
            <a:pPr lvl="0"/>
            <a:endParaRPr lang="pl-PL"/>
          </a:p>
        </p:txBody>
      </p:sp>
      <p:sp>
        <p:nvSpPr>
          <p:cNvPr id="5" name="Rectangle 5"/>
          <p:cNvSpPr txBox="1">
            <a:spLocks noGrp="1"/>
          </p:cNvSpPr>
          <p:nvPr>
            <p:ph type="ftr" sz="quarter" idx="3"/>
          </p:nvPr>
        </p:nvSpPr>
        <p:spPr>
          <a:xfrm>
            <a:off x="3124079" y="6245280"/>
            <a:ext cx="2895120" cy="475920"/>
          </a:xfrm>
          <a:prstGeom prst="rect">
            <a:avLst/>
          </a:prstGeom>
          <a:noFill/>
          <a:ln>
            <a:noFill/>
          </a:ln>
        </p:spPr>
        <p:txBody>
          <a:bodyPr wrap="square" lIns="90000" tIns="45000" rIns="90000" bIns="45000" anchor="t" anchorCtr="0"/>
          <a:lstStyle>
            <a:lvl1pPr lvl="0" rtl="0" hangingPunct="0">
              <a:buNone/>
              <a:tabLst/>
              <a:defRPr lang="pl-PL" sz="2400" kern="1200">
                <a:latin typeface="Times New Roman" pitchFamily="18"/>
                <a:ea typeface="Lucida Sans Unicode" pitchFamily="2"/>
                <a:cs typeface="Tahoma" pitchFamily="2"/>
              </a:defRPr>
            </a:lvl1pPr>
          </a:lstStyle>
          <a:p>
            <a:pPr lvl="0"/>
            <a:endParaRPr lang="pl-PL"/>
          </a:p>
        </p:txBody>
      </p:sp>
      <p:sp>
        <p:nvSpPr>
          <p:cNvPr id="6" name="Rectangle 6"/>
          <p:cNvSpPr txBox="1">
            <a:spLocks noGrp="1"/>
          </p:cNvSpPr>
          <p:nvPr>
            <p:ph type="sldNum" sz="quarter" idx="4"/>
          </p:nvPr>
        </p:nvSpPr>
        <p:spPr>
          <a:xfrm>
            <a:off x="655308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pl-PL" sz="1800" b="0" i="0" u="none" strike="noStrike" kern="1200" spc="0">
                <a:solidFill>
                  <a:srgbClr val="000000"/>
                </a:solidFill>
                <a:latin typeface="Arial" pitchFamily="18"/>
                <a:ea typeface="Lucida Sans Unicode" pitchFamily="2"/>
                <a:cs typeface="Arial" pitchFamily="2"/>
              </a:defRPr>
            </a:lvl1pPr>
          </a:lstStyle>
          <a:p>
            <a:pPr lvl="0"/>
            <a:fld id="{3A8906DA-FE16-42A5-9B8E-4636976D295D}" type="slidenum">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lvl="0" algn="ctr" rtl="0" hangingPunct="0">
        <a:spcBef>
          <a:spcPts val="0"/>
        </a:spcBef>
        <a:spcAft>
          <a:spcPts val="0"/>
        </a:spcAft>
        <a:buNone/>
        <a:tabLst/>
        <a:defRPr lang="pl-PL" sz="4400" b="0" i="0" u="none" strike="noStrike" kern="1200" spc="0">
          <a:ln>
            <a:noFill/>
          </a:ln>
          <a:solidFill>
            <a:srgbClr val="000000"/>
          </a:solidFill>
          <a:latin typeface="Arial" pitchFamily="34"/>
          <a:ea typeface="Arial Unicode MS" pitchFamily="1"/>
          <a:cs typeface="Arial" pitchFamily="2"/>
        </a:defRPr>
      </a:lvl1pPr>
    </p:titleStyle>
    <p:bodyStyle>
      <a:lvl1pPr lvl="0">
        <a:buSzPct val="45000"/>
        <a:buFont typeface="StarSymbol"/>
        <a:buChar char="●"/>
        <a:tabLst/>
        <a:defRPr lang="pl-PL" sz="3200" b="0" i="0" u="none" strike="noStrike" spc="0">
          <a:solidFill>
            <a:srgbClr val="000000"/>
          </a:solidFill>
          <a:latin typeface="Arial" pitchFamily="18"/>
          <a:ea typeface=""/>
          <a:cs typeface="Arial" pitchFamily="2"/>
        </a:defRPr>
      </a:lvl1pPr>
      <a:lvl2pPr lvl="1">
        <a:buSzPct val="75000"/>
        <a:buFont typeface="StarSymbol"/>
        <a:buChar char="–"/>
        <a:tabLst/>
        <a:defRPr lang="pl-PL" sz="3200" b="0" i="0" u="none" strike="noStrike" spc="0">
          <a:solidFill>
            <a:srgbClr val="000000"/>
          </a:solidFill>
          <a:latin typeface="Arial" pitchFamily="18"/>
          <a:ea typeface=""/>
          <a:cs typeface="Arial" pitchFamily="2"/>
        </a:defRPr>
      </a:lvl2pPr>
      <a:lvl3pPr lvl="2">
        <a:buSzPct val="45000"/>
        <a:buFont typeface="StarSymbol"/>
        <a:buChar char="●"/>
        <a:tabLst/>
        <a:defRPr lang="pl-PL" sz="3200" b="0" i="0" u="none" strike="noStrike" spc="0">
          <a:solidFill>
            <a:srgbClr val="000000"/>
          </a:solidFill>
          <a:latin typeface="Arial" pitchFamily="18"/>
          <a:ea typeface=""/>
          <a:cs typeface="Arial" pitchFamily="2"/>
        </a:defRPr>
      </a:lvl3pPr>
      <a:lvl4pPr lvl="3">
        <a:buSzPct val="75000"/>
        <a:buFont typeface="StarSymbol"/>
        <a:buChar char="–"/>
        <a:tabLst/>
        <a:defRPr lang="pl-PL" sz="3200" b="0" i="0" u="none" strike="noStrike" spc="0">
          <a:solidFill>
            <a:srgbClr val="000000"/>
          </a:solidFill>
          <a:latin typeface="Arial" pitchFamily="18"/>
          <a:ea typeface=""/>
          <a:cs typeface="Arial" pitchFamily="2"/>
        </a:defRPr>
      </a:lvl4pPr>
      <a:lvl5pPr lvl="4">
        <a:buSzPct val="45000"/>
        <a:buFont typeface="StarSymbol"/>
        <a:buChar char="●"/>
        <a:tabLst/>
        <a:defRPr lang="pl-PL" sz="3200" b="0" i="0" u="none" strike="noStrike" spc="0">
          <a:solidFill>
            <a:srgbClr val="000000"/>
          </a:solidFill>
          <a:latin typeface="Arial" pitchFamily="18"/>
          <a:ea typeface=""/>
          <a:cs typeface="Arial" pitchFamily="2"/>
        </a:defRPr>
      </a:lvl5pPr>
      <a:lvl6pPr lvl="5">
        <a:buSzPct val="45000"/>
        <a:buFont typeface="StarSymbol"/>
        <a:buChar char="●"/>
        <a:tabLst/>
        <a:defRPr lang="pl-PL" sz="3200" b="0" i="0" u="none" strike="noStrike" spc="0">
          <a:solidFill>
            <a:srgbClr val="000000"/>
          </a:solidFill>
          <a:latin typeface="Arial" pitchFamily="18"/>
          <a:ea typeface=""/>
          <a:cs typeface="Arial" pitchFamily="2"/>
        </a:defRPr>
      </a:lvl6pPr>
      <a:lvl7pPr lvl="6">
        <a:buSzPct val="45000"/>
        <a:buFont typeface="StarSymbol"/>
        <a:buChar char="●"/>
        <a:tabLst/>
        <a:defRPr lang="pl-PL" sz="3200" b="0" i="0" u="none" strike="noStrike" spc="0">
          <a:solidFill>
            <a:srgbClr val="000000"/>
          </a:solidFill>
          <a:latin typeface="Arial" pitchFamily="18"/>
          <a:ea typeface=""/>
          <a:cs typeface="Arial" pitchFamily="2"/>
        </a:defRPr>
      </a:lvl7pPr>
      <a:lvl8pPr lvl="7">
        <a:buSzPct val="45000"/>
        <a:buFont typeface="StarSymbol"/>
        <a:buChar char="●"/>
        <a:tabLst/>
        <a:defRPr lang="pl-PL" sz="3200" b="0" i="0" u="none" strike="noStrike" spc="0">
          <a:solidFill>
            <a:srgbClr val="000000"/>
          </a:solidFill>
          <a:latin typeface="Arial" pitchFamily="18"/>
          <a:ea typeface=""/>
          <a:cs typeface="Arial" pitchFamily="2"/>
        </a:defRPr>
      </a:lvl8pPr>
      <a:lvl9pPr marL="0" marR="0" lvl="0" indent="0" algn="l" rtl="0" hangingPunct="0">
        <a:spcBef>
          <a:spcPts val="638"/>
        </a:spcBef>
        <a:spcAft>
          <a:spcPts val="0"/>
        </a:spcAft>
        <a:buSzPct val="45000"/>
        <a:buFont typeface="StarSymbol"/>
        <a:buChar char="•"/>
        <a:tabLst/>
        <a:defRPr lang="pl-PL" sz="3200" b="0" i="0" u="none" strike="noStrike" spc="0">
          <a:solidFill>
            <a:srgbClr val="000000"/>
          </a:solidFill>
          <a:latin typeface="Arial" pitchFamily="18"/>
          <a:ea typeface=""/>
          <a:cs typeface="Arial" pitchFamily="2"/>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portalogloszen.arimr.gov.pl/portal-ads/home.html#ogloszenia"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mailto:dprow@pomorskie.e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dprow.pomorskie.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ymbol zastępczy zawartości 2"/>
          <p:cNvSpPr txBox="1">
            <a:spLocks noGrp="1"/>
          </p:cNvSpPr>
          <p:nvPr>
            <p:ph type="body" idx="4294967295"/>
          </p:nvPr>
        </p:nvSpPr>
        <p:spPr>
          <a:xfrm>
            <a:off x="395280" y="476280"/>
            <a:ext cx="8291160" cy="4247640"/>
          </a:xfrm>
        </p:spPr>
        <p:txBody>
          <a:bodyPr/>
          <a:lstStyle>
            <a:defPPr marL="432000" lvl="0" indent="-324000" algn="l" rtl="0" hangingPunct="0">
              <a:spcBef>
                <a:spcPts val="0"/>
              </a:spcBef>
              <a:spcAft>
                <a:spcPts val="1417"/>
              </a:spcAft>
              <a:buSzPct val="45000"/>
              <a:buFont typeface="StarSymbol"/>
              <a:buNone/>
              <a:defRPr lang="pl-PL" sz="3200" b="0" i="0" u="none" strike="noStrike" kern="1200" spc="0">
                <a:ln>
                  <a:noFill/>
                </a:ln>
                <a:solidFill>
                  <a:srgbClr val="000000"/>
                </a:solidFill>
                <a:latin typeface="Arial"/>
                <a:ea typeface="Arial Unicode MS" pitchFamily="1"/>
                <a:cs typeface="Arial"/>
              </a:defRPr>
            </a:defPPr>
            <a:lvl1pPr marL="432000" lvl="0" indent="-324000" algn="l" rtl="0" hangingPunct="0">
              <a:spcBef>
                <a:spcPts val="0"/>
              </a:spcBef>
              <a:spcAft>
                <a:spcPts val="1417"/>
              </a:spcAft>
              <a:buSzPct val="45000"/>
              <a:buFont typeface="StarSymbol"/>
              <a:buChar char="●"/>
              <a:defRPr lang="pl-PL" sz="3200" b="0" i="0" u="none" strike="noStrike" kern="1200" spc="0">
                <a:ln>
                  <a:noFill/>
                </a:ln>
                <a:solidFill>
                  <a:srgbClr val="000000"/>
                </a:solidFill>
                <a:latin typeface="Arial"/>
                <a:ea typeface="Arial Unicode MS" pitchFamily="1"/>
                <a:cs typeface="Arial"/>
              </a:defRPr>
            </a:lvl1pPr>
            <a:lvl2pPr marL="864000" lvl="1" indent="-324000" algn="l" rtl="0" hangingPunct="0">
              <a:spcBef>
                <a:spcPts val="0"/>
              </a:spcBef>
              <a:spcAft>
                <a:spcPts val="1134"/>
              </a:spcAft>
              <a:buSzPct val="75000"/>
              <a:buFont typeface="StarSymbol"/>
              <a:buChar char="–"/>
              <a:defRPr lang="pl-PL" sz="2400" b="0" i="0" u="none" strike="noStrike" kern="1200" spc="0">
                <a:ln>
                  <a:noFill/>
                </a:ln>
                <a:solidFill>
                  <a:srgbClr val="000000"/>
                </a:solidFill>
                <a:latin typeface="Arial"/>
                <a:ea typeface="Arial Unicode MS" pitchFamily="1"/>
                <a:cs typeface="Arial"/>
              </a:defRPr>
            </a:lvl2pPr>
            <a:lvl3pPr marL="1295999" lvl="2" indent="-288000" algn="l" rtl="0" hangingPunct="0">
              <a:spcBef>
                <a:spcPts val="0"/>
              </a:spcBef>
              <a:spcAft>
                <a:spcPts val="850"/>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3pPr>
            <a:lvl4pPr marL="1728000" lvl="3" indent="-216000" algn="l" rtl="0" hangingPunct="0">
              <a:spcBef>
                <a:spcPts val="0"/>
              </a:spcBef>
              <a:spcAft>
                <a:spcPts val="567"/>
              </a:spcAft>
              <a:buSzPct val="75000"/>
              <a:buFont typeface="StarSymbol"/>
              <a:buChar char="–"/>
              <a:defRPr lang="pl-PL" sz="2000" b="0" i="0" u="none" strike="noStrike" kern="1200" spc="0">
                <a:ln>
                  <a:noFill/>
                </a:ln>
                <a:solidFill>
                  <a:srgbClr val="000000"/>
                </a:solidFill>
                <a:latin typeface="Arial"/>
                <a:ea typeface="Arial Unicode MS" pitchFamily="1"/>
                <a:cs typeface="Arial"/>
              </a:defRPr>
            </a:lvl4pPr>
            <a:lvl5pPr marL="2160000" lvl="4"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5pPr>
            <a:lvl6pPr marL="2592000" lvl="5"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6pPr>
            <a:lvl7pPr marL="3024000" lvl="6"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7pPr>
            <a:lvl8pPr marL="3456000" lvl="7"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8pPr>
            <a:lvl9pPr marL="3887999" lvl="8" indent="-216000" algn="l" rtl="0" hangingPunct="0">
              <a:spcBef>
                <a:spcPts val="0"/>
              </a:spcBef>
              <a:spcAft>
                <a:spcPts val="283"/>
              </a:spcAft>
              <a:buSzPct val="45000"/>
              <a:buFont typeface="StarSymbol"/>
              <a:buChar char="●"/>
              <a:defRPr lang="pl-PL" sz="2000" b="0" i="0" u="none" strike="noStrike" kern="1200" spc="0">
                <a:ln>
                  <a:noFill/>
                </a:ln>
                <a:solidFill>
                  <a:srgbClr val="000000"/>
                </a:solidFill>
                <a:latin typeface="Arial"/>
                <a:ea typeface="Arial Unicode MS" pitchFamily="1"/>
                <a:cs typeface="Arial"/>
              </a:defRPr>
            </a:lvl9pPr>
          </a:lstStyle>
          <a:p>
            <a:pPr marL="0" lvl="0" indent="0" algn="ctr">
              <a:spcBef>
                <a:spcPts val="638"/>
              </a:spcBef>
              <a:spcAft>
                <a:spcPts val="0"/>
              </a:spcAft>
              <a:buNone/>
            </a:pPr>
            <a:endParaRPr lang="pl-PL" sz="2400" dirty="0" smtClean="0">
              <a:effectLst>
                <a:outerShdw blurRad="38100" dist="38100" dir="2700000" algn="tl">
                  <a:srgbClr val="000000">
                    <a:alpha val="43137"/>
                  </a:srgbClr>
                </a:outerShdw>
              </a:effectLst>
              <a:latin typeface="Arial" pitchFamily="18"/>
              <a:cs typeface="Arial" pitchFamily="34"/>
            </a:endParaRPr>
          </a:p>
          <a:p>
            <a:pPr marL="0" lvl="0" indent="0" algn="ctr">
              <a:spcBef>
                <a:spcPts val="638"/>
              </a:spcBef>
              <a:spcAft>
                <a:spcPts val="0"/>
              </a:spcAft>
              <a:buNone/>
            </a:pPr>
            <a:endParaRPr lang="pl-PL" sz="2400" dirty="0">
              <a:effectLst>
                <a:outerShdw blurRad="38100" dist="38100" dir="2700000" algn="tl">
                  <a:srgbClr val="000000">
                    <a:alpha val="43137"/>
                  </a:srgbClr>
                </a:outerShdw>
              </a:effectLst>
              <a:latin typeface="Arial" pitchFamily="18"/>
              <a:cs typeface="Arial" pitchFamily="34"/>
            </a:endParaRPr>
          </a:p>
          <a:p>
            <a:pPr marL="0" lvl="0" indent="0" algn="ctr">
              <a:spcBef>
                <a:spcPts val="638"/>
              </a:spcBef>
              <a:spcAft>
                <a:spcPts val="0"/>
              </a:spcAft>
              <a:buNone/>
            </a:pPr>
            <a:endParaRPr lang="pl-PL" sz="2400" dirty="0" smtClean="0">
              <a:effectLst>
                <a:outerShdw blurRad="38100" dist="38100" dir="2700000" algn="tl">
                  <a:srgbClr val="000000">
                    <a:alpha val="43137"/>
                  </a:srgbClr>
                </a:outerShdw>
              </a:effectLst>
              <a:latin typeface="Arial" pitchFamily="18"/>
              <a:cs typeface="Arial" pitchFamily="34"/>
            </a:endParaRPr>
          </a:p>
          <a:p>
            <a:pPr marL="0" lvl="0" indent="0" algn="ctr">
              <a:spcBef>
                <a:spcPts val="638"/>
              </a:spcBef>
              <a:spcAft>
                <a:spcPts val="0"/>
              </a:spcAft>
              <a:buNone/>
            </a:pPr>
            <a:r>
              <a:rPr lang="pl-PL" sz="2800" b="1" dirty="0" smtClean="0">
                <a:effectLst>
                  <a:outerShdw blurRad="38100" dist="38100" dir="2700000" algn="tl">
                    <a:srgbClr val="000000">
                      <a:alpha val="43137"/>
                    </a:srgbClr>
                  </a:outerShdw>
                </a:effectLst>
                <a:latin typeface="Arial" pitchFamily="18"/>
                <a:cs typeface="Arial" pitchFamily="34"/>
              </a:rPr>
              <a:t>Najczęściej popełniane naruszenia / uchybienia w obszarze  zamówień publicznych oraz wyborze wykonawców w ramach trybu konkurencyjnego</a:t>
            </a:r>
            <a:endParaRPr lang="pl-PL" sz="2800" b="1" dirty="0">
              <a:effectLst>
                <a:outerShdw blurRad="38100" dist="38100" dir="2700000" algn="tl">
                  <a:srgbClr val="000000">
                    <a:alpha val="43137"/>
                  </a:srgbClr>
                </a:outerShdw>
              </a:effectLst>
              <a:latin typeface="Arial" pitchFamily="18"/>
              <a:cs typeface="Arial" pitchFamily="34"/>
            </a:endParaRPr>
          </a:p>
          <a:p>
            <a:pPr marL="0" lvl="0" indent="0" algn="ctr">
              <a:spcBef>
                <a:spcPts val="638"/>
              </a:spcBef>
              <a:spcAft>
                <a:spcPts val="0"/>
              </a:spcAft>
              <a:buNone/>
            </a:pPr>
            <a:r>
              <a:rPr lang="pl-PL" sz="2800" b="1" dirty="0" smtClean="0">
                <a:effectLst>
                  <a:outerShdw blurRad="38100" dist="38100" dir="2700000" algn="tl">
                    <a:srgbClr val="000000">
                      <a:alpha val="43137"/>
                    </a:srgbClr>
                  </a:outerShdw>
                </a:effectLst>
                <a:latin typeface="Arial" pitchFamily="18"/>
                <a:cs typeface="Arial" pitchFamily="34"/>
              </a:rPr>
              <a:t>PROW 2014-2020</a:t>
            </a:r>
            <a:endParaRPr lang="pl-PL" sz="2800" b="1" dirty="0">
              <a:effectLst>
                <a:outerShdw blurRad="38100" dist="38100" dir="2700000" algn="tl">
                  <a:srgbClr val="000000">
                    <a:alpha val="43137"/>
                  </a:srgbClr>
                </a:outerShdw>
              </a:effectLst>
              <a:latin typeface="Arial" pitchFamily="18"/>
              <a:cs typeface="Arial" pitchFamily="34"/>
            </a:endParaRPr>
          </a:p>
          <a:p>
            <a:pPr marL="0" lvl="0" indent="0" algn="ctr">
              <a:spcBef>
                <a:spcPts val="638"/>
              </a:spcBef>
              <a:spcAft>
                <a:spcPts val="0"/>
              </a:spcAft>
              <a:buNone/>
            </a:pPr>
            <a:endParaRPr lang="pl-PL" sz="2400" dirty="0">
              <a:effectLst>
                <a:outerShdw blurRad="38100" dist="38100" dir="2700000" algn="tl">
                  <a:srgbClr val="000000">
                    <a:alpha val="43137"/>
                  </a:srgbClr>
                </a:outerShdw>
              </a:effectLst>
              <a:latin typeface="Arial" pitchFamily="34"/>
              <a:cs typeface="Arial" pitchFamily="34"/>
            </a:endParaRPr>
          </a:p>
          <a:p>
            <a:pPr marL="0" lvl="0" indent="0" algn="ctr">
              <a:spcBef>
                <a:spcPts val="638"/>
              </a:spcBef>
              <a:spcAft>
                <a:spcPts val="0"/>
              </a:spcAft>
              <a:buNone/>
            </a:pPr>
            <a:endParaRPr lang="pl-PL" sz="2400" dirty="0">
              <a:effectLst>
                <a:outerShdw blurRad="38100" dist="38100" dir="2700000" algn="tl">
                  <a:srgbClr val="000000">
                    <a:alpha val="43137"/>
                  </a:srgbClr>
                </a:outerShdw>
              </a:effectLst>
              <a:latin typeface="Arial" pitchFamily="34"/>
              <a:cs typeface="Arial" pitchFamily="34"/>
            </a:endParaRPr>
          </a:p>
          <a:p>
            <a:pPr marL="0" lvl="0" indent="0" algn="ctr">
              <a:spcBef>
                <a:spcPts val="638"/>
              </a:spcBef>
              <a:spcAft>
                <a:spcPts val="0"/>
              </a:spcAft>
              <a:buNone/>
            </a:pPr>
            <a:endParaRPr lang="pl-PL" sz="2400" dirty="0">
              <a:effectLst>
                <a:outerShdw blurRad="38100" dist="38100" dir="2700000" algn="tl">
                  <a:srgbClr val="000000">
                    <a:alpha val="43137"/>
                  </a:srgbClr>
                </a:outerShdw>
              </a:effectLst>
              <a:latin typeface="Arial" pitchFamily="34"/>
              <a:cs typeface="Arial" pitchFamily="34"/>
            </a:endParaRPr>
          </a:p>
          <a:p>
            <a:pPr marL="0" lvl="0" indent="0" algn="ctr">
              <a:spcBef>
                <a:spcPts val="638"/>
              </a:spcBef>
              <a:spcAft>
                <a:spcPts val="0"/>
              </a:spcAft>
              <a:buNone/>
            </a:pPr>
            <a:endParaRPr lang="pl-PL" sz="2400" dirty="0">
              <a:effectLst>
                <a:outerShdw blurRad="38100" dist="38100" dir="2700000" algn="tl">
                  <a:srgbClr val="000000">
                    <a:alpha val="43137"/>
                  </a:srgbClr>
                </a:outerShdw>
              </a:effectLst>
              <a:latin typeface="Arial" pitchFamily="34"/>
              <a:cs typeface="Arial" pitchFamily="34"/>
            </a:endParaRPr>
          </a:p>
          <a:p>
            <a:pPr marL="0" lvl="0" indent="0" algn="ctr">
              <a:spcBef>
                <a:spcPts val="638"/>
              </a:spcBef>
              <a:spcAft>
                <a:spcPts val="0"/>
              </a:spcAft>
              <a:buNone/>
            </a:pPr>
            <a:endParaRPr lang="pl-PL" sz="2400" dirty="0">
              <a:latin typeface="Arial" pitchFamily="34"/>
              <a:cs typeface="Arial" pitchFamily="34"/>
            </a:endParaRPr>
          </a:p>
          <a:p>
            <a:pPr marL="0" lvl="0" indent="0" algn="ctr">
              <a:spcBef>
                <a:spcPts val="638"/>
              </a:spcBef>
              <a:spcAft>
                <a:spcPts val="0"/>
              </a:spcAft>
              <a:buNone/>
            </a:pPr>
            <a:endParaRPr lang="pl-PL" sz="1800" b="1" dirty="0">
              <a:latin typeface="Cambria" pitchFamily="18"/>
              <a:cs typeface="Arial" pitchFamily="2"/>
            </a:endParaRPr>
          </a:p>
          <a:p>
            <a:pPr marL="0" lvl="0" indent="0" algn="ctr">
              <a:spcBef>
                <a:spcPts val="638"/>
              </a:spcBef>
              <a:spcAft>
                <a:spcPts val="0"/>
              </a:spcAft>
              <a:buNone/>
            </a:pPr>
            <a:endParaRPr lang="pl-PL" sz="1800" b="1" dirty="0">
              <a:latin typeface="Cambria" pitchFamily="18"/>
              <a:cs typeface="Arial" pitchFamily="2"/>
            </a:endParaRPr>
          </a:p>
          <a:p>
            <a:pPr marL="0" lvl="0" indent="0" algn="ctr">
              <a:spcBef>
                <a:spcPts val="638"/>
              </a:spcBef>
              <a:spcAft>
                <a:spcPts val="0"/>
              </a:spcAft>
              <a:buNone/>
            </a:pPr>
            <a:endParaRPr lang="pl-PL" sz="1800" b="1" dirty="0">
              <a:latin typeface="Cambria" pitchFamily="18"/>
              <a:cs typeface="Arial" pitchFamily="2"/>
            </a:endParaRPr>
          </a:p>
          <a:p>
            <a:pPr marL="0" lvl="0" indent="0" algn="ctr">
              <a:spcBef>
                <a:spcPts val="638"/>
              </a:spcBef>
              <a:spcAft>
                <a:spcPts val="0"/>
              </a:spcAft>
              <a:buNone/>
            </a:pPr>
            <a:endParaRPr lang="pl-PL" sz="1800" dirty="0">
              <a:latin typeface="Cambria" pitchFamily="18"/>
              <a:cs typeface="Arial" pitchFamily="2"/>
            </a:endParaRPr>
          </a:p>
        </p:txBody>
      </p:sp>
      <p:sp>
        <p:nvSpPr>
          <p:cNvPr id="3" name="Prostokąt 2"/>
          <p:cNvSpPr/>
          <p:nvPr/>
        </p:nvSpPr>
        <p:spPr>
          <a:xfrm>
            <a:off x="2771640" y="5373360"/>
            <a:ext cx="3706560" cy="333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ctr" rtl="0" hangingPunct="1">
              <a:lnSpc>
                <a:spcPct val="100000"/>
              </a:lnSpc>
              <a:spcBef>
                <a:spcPts val="360"/>
              </a:spcBef>
              <a:spcAft>
                <a:spcPts val="0"/>
              </a:spcAft>
              <a:buNone/>
              <a:tabLst/>
              <a:defRPr sz="1800"/>
            </a:pPr>
            <a:r>
              <a:rPr lang="pl-PL" sz="1600" b="0" i="1" u="none" strike="noStrike" kern="1200" spc="0" dirty="0">
                <a:ln>
                  <a:noFill/>
                </a:ln>
                <a:solidFill>
                  <a:srgbClr val="000000"/>
                </a:solidFill>
                <a:effectLst>
                  <a:outerShdw blurRad="38100" dist="38100" dir="2700000" algn="tl">
                    <a:srgbClr val="000000">
                      <a:alpha val="43137"/>
                    </a:srgbClr>
                  </a:outerShdw>
                </a:effectLst>
                <a:latin typeface="Arial" pitchFamily="18"/>
                <a:ea typeface="Lucida Sans Unicode" pitchFamily="2"/>
                <a:cs typeface="Arial" pitchFamily="2"/>
              </a:rPr>
              <a:t>Gdańsk,  </a:t>
            </a:r>
            <a:r>
              <a:rPr lang="pl-PL" sz="1600" b="0" i="1" u="none" strike="noStrike" kern="1200" spc="0" dirty="0" smtClean="0">
                <a:ln>
                  <a:noFill/>
                </a:ln>
                <a:solidFill>
                  <a:srgbClr val="000000"/>
                </a:solidFill>
                <a:effectLst>
                  <a:outerShdw blurRad="38100" dist="38100" dir="2700000" algn="tl">
                    <a:srgbClr val="000000">
                      <a:alpha val="43137"/>
                    </a:srgbClr>
                  </a:outerShdw>
                </a:effectLst>
                <a:latin typeface="Arial" pitchFamily="18"/>
                <a:ea typeface="Lucida Sans Unicode" pitchFamily="2"/>
                <a:cs typeface="Arial" pitchFamily="2"/>
              </a:rPr>
              <a:t>10 września 2019 roku</a:t>
            </a:r>
            <a:endParaRPr lang="pl-PL" sz="1600" b="0" i="1" u="none" strike="noStrike" kern="1200" spc="0" dirty="0">
              <a:ln>
                <a:noFill/>
              </a:ln>
              <a:solidFill>
                <a:srgbClr val="000000"/>
              </a:solidFill>
              <a:effectLst>
                <a:outerShdw blurRad="38100" dist="38100" dir="2700000" algn="tl">
                  <a:srgbClr val="000000">
                    <a:alpha val="43137"/>
                  </a:srgbClr>
                </a:outerShdw>
              </a:effectLst>
              <a:latin typeface="Arial" pitchFamily="18"/>
              <a:ea typeface="Lucida Sans Unicode" pitchFamily="2"/>
              <a:cs typeface="Arial" pitchFamily="2"/>
            </a:endParaRPr>
          </a:p>
        </p:txBody>
      </p:sp>
      <p:sp>
        <p:nvSpPr>
          <p:cNvPr id="5" name="Symbol zastępczy numeru slajdu 4"/>
          <p:cNvSpPr>
            <a:spLocks noGrp="1"/>
          </p:cNvSpPr>
          <p:nvPr>
            <p:ph type="sldNum" sz="quarter" idx="12"/>
          </p:nvPr>
        </p:nvSpPr>
        <p:spPr>
          <a:xfrm>
            <a:off x="8244408" y="6245280"/>
            <a:ext cx="442032" cy="475920"/>
          </a:xfrm>
        </p:spPr>
        <p:txBody>
          <a:bodyPr/>
          <a:lstStyle/>
          <a:p>
            <a:pPr lvl="0" algn="ctr"/>
            <a:fld id="{967D0C29-3045-4A5B-869F-CD60C92DB10E}" type="slidenum">
              <a:rPr lang="pl-PL" sz="900" smtClean="0"/>
              <a:pPr lvl="0" algn="ctr"/>
              <a:t>1</a:t>
            </a:fld>
            <a:endParaRPr lang="pl-PL" sz="9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Nieprawidłowości w zakresie oświadczeń i dokumentów wymaganych od </a:t>
            </a:r>
            <a:r>
              <a:rPr lang="pl-PL" sz="2400" b="1" dirty="0" smtClean="0">
                <a:effectLst>
                  <a:outerShdw blurRad="38100" dist="38100" dir="2700000" algn="tl">
                    <a:srgbClr val="000000">
                      <a:alpha val="43137"/>
                    </a:srgbClr>
                  </a:outerShdw>
                </a:effectLst>
              </a:rPr>
              <a:t>wykonawców                   </a:t>
            </a:r>
            <a:r>
              <a:rPr lang="pl-PL" sz="2400" b="1" dirty="0" smtClean="0">
                <a:effectLst>
                  <a:outerShdw blurRad="38100" dist="38100" dir="2700000" algn="tl">
                    <a:srgbClr val="000000">
                      <a:alpha val="43137"/>
                    </a:srgbClr>
                  </a:outerShdw>
                </a:effectLst>
              </a:rPr>
              <a:t>(pozycja </a:t>
            </a:r>
            <a:r>
              <a:rPr lang="pl-PL" sz="2400" b="1" dirty="0">
                <a:effectLst>
                  <a:outerShdw blurRad="38100" dist="38100" dir="2700000" algn="tl">
                    <a:srgbClr val="000000">
                      <a:alpha val="43137"/>
                    </a:srgbClr>
                  </a:outerShdw>
                </a:effectLst>
              </a:rPr>
              <a:t>17 </a:t>
            </a:r>
            <a:r>
              <a:rPr lang="pl-PL" sz="2400" b="1" dirty="0" smtClean="0">
                <a:effectLst>
                  <a:outerShdw blurRad="38100" dist="38100" dir="2700000" algn="tl">
                    <a:srgbClr val="000000">
                      <a:alpha val="43137"/>
                    </a:srgbClr>
                  </a:outerShdw>
                </a:effectLst>
              </a:rPr>
              <a:t>taryfikatora) – </a:t>
            </a:r>
            <a:r>
              <a:rPr lang="pl-PL" sz="2400" b="1" dirty="0">
                <a:effectLst>
                  <a:outerShdw blurRad="38100" dist="38100" dir="2700000" algn="tl">
                    <a:srgbClr val="000000">
                      <a:alpha val="43137"/>
                    </a:srgbClr>
                  </a:outerShdw>
                </a:effectLst>
              </a:rPr>
              <a:t>sankcja 5 %</a:t>
            </a:r>
          </a:p>
        </p:txBody>
      </p:sp>
      <p:sp>
        <p:nvSpPr>
          <p:cNvPr id="3" name="pole tekstowe 2"/>
          <p:cNvSpPr txBox="1"/>
          <p:nvPr/>
        </p:nvSpPr>
        <p:spPr>
          <a:xfrm>
            <a:off x="742186" y="1484784"/>
            <a:ext cx="7920880" cy="4493538"/>
          </a:xfrm>
          <a:prstGeom prst="rect">
            <a:avLst/>
          </a:prstGeom>
          <a:noFill/>
        </p:spPr>
        <p:txBody>
          <a:bodyPr wrap="square" rtlCol="0">
            <a:spAutoFit/>
          </a:bodyPr>
          <a:lstStyle/>
          <a:p>
            <a:pPr algn="just"/>
            <a:r>
              <a:rPr lang="pl-PL" sz="1600" dirty="0"/>
              <a:t>Art. 25. 1. W postępowaniu o udzielenie zamówienia zamawiający może żądać od wykonawców wyłącznie oświadczeń lub dokumentów niezbędnych do przeprowadzenia postępowania. </a:t>
            </a:r>
            <a:r>
              <a:rPr lang="pl-PL" sz="1600" u="sng" dirty="0"/>
              <a:t>Oświadczenia lub dokumenty potwierdzające:</a:t>
            </a:r>
          </a:p>
          <a:p>
            <a:pPr algn="just"/>
            <a:r>
              <a:rPr lang="pl-PL" sz="1600" dirty="0" smtClean="0"/>
              <a:t>1) spełnianie </a:t>
            </a:r>
            <a:r>
              <a:rPr lang="pl-PL" sz="1600" dirty="0"/>
              <a:t>warunków udziału w postępowaniu lub kryteria selekcji,</a:t>
            </a:r>
          </a:p>
          <a:p>
            <a:pPr algn="just"/>
            <a:r>
              <a:rPr lang="pl-PL" sz="1600" dirty="0" smtClean="0"/>
              <a:t>2) spełnianie </a:t>
            </a:r>
            <a:r>
              <a:rPr lang="pl-PL" sz="1600" dirty="0"/>
              <a:t>przez oferowane dostawy, usługi lub roboty budowlane wymagań określonych przez zamawiającego,</a:t>
            </a:r>
          </a:p>
          <a:p>
            <a:pPr algn="just"/>
            <a:r>
              <a:rPr lang="pl-PL" sz="1600" dirty="0" smtClean="0"/>
              <a:t>3) brak </a:t>
            </a:r>
            <a:r>
              <a:rPr lang="pl-PL" sz="1600" dirty="0"/>
              <a:t>podstaw wykluczenia</a:t>
            </a:r>
          </a:p>
          <a:p>
            <a:pPr algn="just"/>
            <a:r>
              <a:rPr lang="pl-PL" sz="1600" dirty="0"/>
              <a:t>– zamawiający wskazuje w ogłoszeniu o zamówieniu, specyfikacji istotnych warunków zamówienia lub zaproszeniu do składania ofert</a:t>
            </a:r>
            <a:r>
              <a:rPr lang="pl-PL" sz="1600" dirty="0" smtClean="0"/>
              <a:t>.</a:t>
            </a:r>
          </a:p>
          <a:p>
            <a:endParaRPr lang="pl-PL" sz="1600" dirty="0"/>
          </a:p>
          <a:p>
            <a:pPr algn="just"/>
            <a:r>
              <a:rPr lang="pl-PL" sz="1600" b="1" dirty="0">
                <a:solidFill>
                  <a:srgbClr val="FF0000"/>
                </a:solidFill>
                <a:effectLst>
                  <a:outerShdw blurRad="38100" dist="38100" dir="2700000" algn="tl">
                    <a:srgbClr val="000000">
                      <a:alpha val="43137"/>
                    </a:srgbClr>
                  </a:outerShdw>
                </a:effectLst>
              </a:rPr>
              <a:t>Uwaga! Jeżeli </a:t>
            </a:r>
            <a:r>
              <a:rPr lang="pl-PL" sz="1600" b="1" dirty="0" smtClean="0">
                <a:solidFill>
                  <a:srgbClr val="FF0000"/>
                </a:solidFill>
                <a:effectLst>
                  <a:outerShdw blurRad="38100" dist="38100" dir="2700000" algn="tl">
                    <a:srgbClr val="000000">
                      <a:alpha val="43137"/>
                    </a:srgbClr>
                  </a:outerShdw>
                </a:effectLst>
              </a:rPr>
              <a:t>Zamawiający </a:t>
            </a:r>
            <a:r>
              <a:rPr lang="pl-PL" sz="1600" b="1" dirty="0">
                <a:solidFill>
                  <a:srgbClr val="FF0000"/>
                </a:solidFill>
                <a:effectLst>
                  <a:outerShdw blurRad="38100" dist="38100" dir="2700000" algn="tl">
                    <a:srgbClr val="000000">
                      <a:alpha val="43137"/>
                    </a:srgbClr>
                  </a:outerShdw>
                </a:effectLst>
              </a:rPr>
              <a:t>nie postawił fakultatywnych podstaw wykluczenia, a więc tych określonych w art. 24 ust 5 ustawy </a:t>
            </a:r>
            <a:r>
              <a:rPr lang="pl-PL" sz="1600" b="1" dirty="0" err="1" smtClean="0">
                <a:solidFill>
                  <a:srgbClr val="FF0000"/>
                </a:solidFill>
                <a:effectLst>
                  <a:outerShdw blurRad="38100" dist="38100" dir="2700000" algn="tl">
                    <a:srgbClr val="000000">
                      <a:alpha val="43137"/>
                    </a:srgbClr>
                  </a:outerShdw>
                </a:effectLst>
              </a:rPr>
              <a:t>pzp</a:t>
            </a:r>
            <a:r>
              <a:rPr lang="pl-PL" sz="1600" b="1" dirty="0" smtClean="0">
                <a:solidFill>
                  <a:srgbClr val="FF0000"/>
                </a:solidFill>
                <a:effectLst>
                  <a:outerShdw blurRad="38100" dist="38100" dir="2700000" algn="tl">
                    <a:srgbClr val="000000">
                      <a:alpha val="43137"/>
                    </a:srgbClr>
                  </a:outerShdw>
                </a:effectLst>
              </a:rPr>
              <a:t>., </a:t>
            </a:r>
            <a:r>
              <a:rPr lang="pl-PL" sz="1600" b="1" dirty="0">
                <a:solidFill>
                  <a:srgbClr val="FF0000"/>
                </a:solidFill>
                <a:effectLst>
                  <a:outerShdw blurRad="38100" dist="38100" dir="2700000" algn="tl">
                    <a:srgbClr val="000000">
                      <a:alpha val="43137"/>
                    </a:srgbClr>
                  </a:outerShdw>
                </a:effectLst>
              </a:rPr>
              <a:t>nie ma podstaw do żądania dokumentów na potwierdzenie ich spełnienia. </a:t>
            </a:r>
          </a:p>
          <a:p>
            <a:pPr algn="just"/>
            <a:endParaRPr lang="pl-PL" sz="1600" b="1" dirty="0" smtClean="0">
              <a:solidFill>
                <a:srgbClr val="FF0000"/>
              </a:solidFill>
              <a:effectLst>
                <a:outerShdw blurRad="38100" dist="38100" dir="2700000" algn="tl">
                  <a:srgbClr val="000000">
                    <a:alpha val="43137"/>
                  </a:srgbClr>
                </a:outerShdw>
              </a:effectLst>
            </a:endParaRPr>
          </a:p>
          <a:p>
            <a:pPr algn="just"/>
            <a:r>
              <a:rPr lang="pl-PL" sz="1600" b="1" dirty="0" smtClean="0">
                <a:solidFill>
                  <a:srgbClr val="FF0000"/>
                </a:solidFill>
                <a:effectLst>
                  <a:outerShdw blurRad="38100" dist="38100" dir="2700000" algn="tl">
                    <a:srgbClr val="000000">
                      <a:alpha val="43137"/>
                    </a:srgbClr>
                  </a:outerShdw>
                </a:effectLst>
              </a:rPr>
              <a:t>Należy </a:t>
            </a:r>
            <a:r>
              <a:rPr lang="pl-PL" sz="1600" b="1" dirty="0">
                <a:solidFill>
                  <a:srgbClr val="FF0000"/>
                </a:solidFill>
                <a:effectLst>
                  <a:outerShdw blurRad="38100" dist="38100" dir="2700000" algn="tl">
                    <a:srgbClr val="000000">
                      <a:alpha val="43137"/>
                    </a:srgbClr>
                  </a:outerShdw>
                </a:effectLst>
              </a:rPr>
              <a:t>zwrócić szczególną uwagę </a:t>
            </a:r>
            <a:r>
              <a:rPr lang="pl-PL" sz="1600" b="1" dirty="0" smtClean="0">
                <a:solidFill>
                  <a:srgbClr val="FF0000"/>
                </a:solidFill>
                <a:effectLst>
                  <a:outerShdw blurRad="38100" dist="38100" dir="2700000" algn="tl">
                    <a:srgbClr val="000000">
                      <a:alpha val="43137"/>
                    </a:srgbClr>
                  </a:outerShdw>
                </a:effectLst>
              </a:rPr>
              <a:t>na żądanie </a:t>
            </a:r>
            <a:r>
              <a:rPr lang="pl-PL" sz="1600" b="1" dirty="0">
                <a:solidFill>
                  <a:srgbClr val="FF0000"/>
                </a:solidFill>
                <a:effectLst>
                  <a:outerShdw blurRad="38100" dist="38100" dir="2700000" algn="tl">
                    <a:srgbClr val="000000">
                      <a:alpha val="43137"/>
                    </a:srgbClr>
                  </a:outerShdw>
                </a:effectLst>
              </a:rPr>
              <a:t>zaświadczeń z US i ZUS, oświadczenia o podatkach lokalnych- tych dokumentów można żądać jedynie na podstawie fakultatywnej przesłanki wykluczenia z art. 24 ust 5 pkt 8.</a:t>
            </a:r>
          </a:p>
          <a:p>
            <a:endParaRPr lang="pl-PL" sz="1400" dirty="0"/>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10</a:t>
            </a:fld>
            <a:endParaRPr lang="pl-PL" sz="900" dirty="0"/>
          </a:p>
        </p:txBody>
      </p:sp>
    </p:spTree>
    <p:extLst>
      <p:ext uri="{BB962C8B-B14F-4D97-AF65-F5344CB8AC3E}">
        <p14:creationId xmlns:p14="http://schemas.microsoft.com/office/powerpoint/2010/main" val="3238391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Opis przedmiotu </a:t>
            </a:r>
            <a:r>
              <a:rPr lang="pl-PL" sz="2400" b="1" dirty="0" smtClean="0">
                <a:effectLst>
                  <a:outerShdw blurRad="38100" dist="38100" dir="2700000" algn="tl">
                    <a:srgbClr val="000000">
                      <a:alpha val="43137"/>
                    </a:srgbClr>
                  </a:outerShdw>
                </a:effectLst>
              </a:rPr>
              <a:t>zamówienia </a:t>
            </a:r>
            <a:r>
              <a:rPr lang="pl-PL" sz="2400" b="1" dirty="0" smtClean="0">
                <a:effectLst>
                  <a:outerShdw blurRad="38100" dist="38100" dir="2700000" algn="tl">
                    <a:srgbClr val="000000">
                      <a:alpha val="43137"/>
                    </a:srgbClr>
                  </a:outerShdw>
                </a:effectLst>
              </a:rPr>
              <a:t>                                            (</a:t>
            </a:r>
            <a:r>
              <a:rPr lang="pl-PL" sz="2400" b="1" dirty="0" smtClean="0">
                <a:effectLst>
                  <a:outerShdw blurRad="38100" dist="38100" dir="2700000" algn="tl">
                    <a:srgbClr val="000000">
                      <a:alpha val="43137"/>
                    </a:srgbClr>
                  </a:outerShdw>
                </a:effectLst>
              </a:rPr>
              <a:t>pozycja </a:t>
            </a:r>
            <a:r>
              <a:rPr lang="pl-PL" sz="2400" b="1" dirty="0">
                <a:effectLst>
                  <a:outerShdw blurRad="38100" dist="38100" dir="2700000" algn="tl">
                    <a:srgbClr val="000000">
                      <a:alpha val="43137"/>
                    </a:srgbClr>
                  </a:outerShdw>
                </a:effectLst>
              </a:rPr>
              <a:t>18, 19 </a:t>
            </a:r>
            <a:r>
              <a:rPr lang="pl-PL" sz="2400" b="1" dirty="0" smtClean="0">
                <a:effectLst>
                  <a:outerShdw blurRad="38100" dist="38100" dir="2700000" algn="tl">
                    <a:srgbClr val="000000">
                      <a:alpha val="43137"/>
                    </a:srgbClr>
                  </a:outerShdw>
                </a:effectLst>
              </a:rPr>
              <a:t>taryfikatora)</a:t>
            </a:r>
            <a:br>
              <a:rPr lang="pl-PL" sz="2400" b="1" dirty="0" smtClean="0">
                <a:effectLst>
                  <a:outerShdw blurRad="38100" dist="38100" dir="2700000" algn="tl">
                    <a:srgbClr val="000000">
                      <a:alpha val="43137"/>
                    </a:srgbClr>
                  </a:outerShdw>
                </a:effectLst>
              </a:rPr>
            </a:br>
            <a:r>
              <a:rPr lang="pl-PL" sz="2400" b="1" dirty="0" smtClean="0">
                <a:effectLst>
                  <a:outerShdw blurRad="38100" dist="38100" dir="2700000" algn="tl">
                    <a:srgbClr val="000000">
                      <a:alpha val="43137"/>
                    </a:srgbClr>
                  </a:outerShdw>
                </a:effectLst>
              </a:rPr>
              <a:t>- </a:t>
            </a:r>
            <a:r>
              <a:rPr lang="pl-PL" sz="2400" b="1" dirty="0">
                <a:effectLst>
                  <a:outerShdw blurRad="38100" dist="38100" dir="2700000" algn="tl">
                    <a:srgbClr val="000000">
                      <a:alpha val="43137"/>
                    </a:srgbClr>
                  </a:outerShdw>
                </a:effectLst>
              </a:rPr>
              <a:t>sankcje 5%, 10% lub 25 %.</a:t>
            </a:r>
          </a:p>
        </p:txBody>
      </p:sp>
      <p:sp>
        <p:nvSpPr>
          <p:cNvPr id="3" name="pole tekstowe 2"/>
          <p:cNvSpPr txBox="1"/>
          <p:nvPr/>
        </p:nvSpPr>
        <p:spPr>
          <a:xfrm>
            <a:off x="457200" y="1484784"/>
            <a:ext cx="8363272" cy="4247317"/>
          </a:xfrm>
          <a:prstGeom prst="rect">
            <a:avLst/>
          </a:prstGeom>
          <a:noFill/>
        </p:spPr>
        <p:txBody>
          <a:bodyPr wrap="square" rtlCol="0">
            <a:spAutoFit/>
          </a:bodyPr>
          <a:lstStyle/>
          <a:p>
            <a:pPr algn="just"/>
            <a:r>
              <a:rPr lang="pl-PL" b="1" dirty="0">
                <a:effectLst>
                  <a:outerShdw blurRad="38100" dist="38100" dir="2700000" algn="tl">
                    <a:srgbClr val="000000">
                      <a:alpha val="43137"/>
                    </a:srgbClr>
                  </a:outerShdw>
                </a:effectLst>
              </a:rPr>
              <a:t>Art. 29. </a:t>
            </a:r>
            <a:endParaRPr lang="pl-PL" b="1" dirty="0" smtClean="0">
              <a:effectLst>
                <a:outerShdw blurRad="38100" dist="38100" dir="2700000" algn="tl">
                  <a:srgbClr val="000000">
                    <a:alpha val="43137"/>
                  </a:srgbClr>
                </a:outerShdw>
              </a:effectLst>
            </a:endParaRPr>
          </a:p>
          <a:p>
            <a:pPr algn="just"/>
            <a:r>
              <a:rPr lang="pl-PL" dirty="0" smtClean="0"/>
              <a:t>1</a:t>
            </a:r>
            <a:r>
              <a:rPr lang="pl-PL" dirty="0"/>
              <a:t>. Przedmiot zamówienia opisuje się w sposób </a:t>
            </a:r>
            <a:r>
              <a:rPr lang="pl-PL" u="sng" dirty="0"/>
              <a:t>jednoznaczny i wyczerpujący</a:t>
            </a:r>
            <a:r>
              <a:rPr lang="pl-PL" dirty="0"/>
              <a:t>, za pomocą dostatecznie dokładnych i zrozumiałych określeń, uwzględniając wszystkie wymagania i okoliczności mogące mieć wpływ na sporządzenie oferty.</a:t>
            </a:r>
          </a:p>
          <a:p>
            <a:pPr algn="just"/>
            <a:endParaRPr lang="pl-PL" dirty="0" smtClean="0"/>
          </a:p>
          <a:p>
            <a:pPr algn="just"/>
            <a:r>
              <a:rPr lang="pl-PL" dirty="0" smtClean="0"/>
              <a:t>2</a:t>
            </a:r>
            <a:r>
              <a:rPr lang="pl-PL" dirty="0"/>
              <a:t>. Przedmiotu zamówienia nie można opisywać w sposób, który mógłby utrudniać uczciwą konkurencję.</a:t>
            </a:r>
          </a:p>
          <a:p>
            <a:pPr algn="just"/>
            <a:endParaRPr lang="pl-PL" dirty="0" smtClean="0"/>
          </a:p>
          <a:p>
            <a:pPr algn="just"/>
            <a:r>
              <a:rPr lang="pl-PL" dirty="0" smtClean="0"/>
              <a:t>3</a:t>
            </a:r>
            <a:r>
              <a:rPr lang="pl-PL" dirty="0"/>
              <a:t>. Przedmiotu zamówienia </a:t>
            </a:r>
            <a:r>
              <a:rPr lang="pl-PL" b="1" dirty="0"/>
              <a:t>nie można opisywać przez wskazanie znaków towarowych</a:t>
            </a:r>
            <a:r>
              <a:rPr lang="pl-PL" dirty="0"/>
              <a:t>, patentów lub pochodzenia, źródła lub szczególnego procesu, który charakteryzuje produkty lub usługi dostarczane przez konkretnego wykonawcę, jeżeli mogłoby to doprowadzić do uprzywilejowania lub wyeliminowania niektórych wykonawców lub produktów, chyba że jest to </a:t>
            </a:r>
            <a:r>
              <a:rPr lang="pl-PL" b="1" dirty="0"/>
              <a:t>uzasadnione specyfiką przedmiotu zamówienia i zamawiający nie może opisać przedmiotu zamówienia za pomocą dostatecznie dokładnych określeń, a wskazaniu takiemu towarzyszą wyrazy „lub równoważny”.</a:t>
            </a:r>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11</a:t>
            </a:fld>
            <a:endParaRPr lang="pl-PL" sz="900" dirty="0"/>
          </a:p>
        </p:txBody>
      </p:sp>
    </p:spTree>
    <p:extLst>
      <p:ext uri="{BB962C8B-B14F-4D97-AF65-F5344CB8AC3E}">
        <p14:creationId xmlns:p14="http://schemas.microsoft.com/office/powerpoint/2010/main" val="3987149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Naruszenia w zakresie wyboru najkorzystniejszej </a:t>
            </a:r>
            <a:r>
              <a:rPr lang="pl-PL" sz="2400" b="1" dirty="0" smtClean="0">
                <a:effectLst>
                  <a:outerShdw blurRad="38100" dist="38100" dir="2700000" algn="tl">
                    <a:srgbClr val="000000">
                      <a:alpha val="43137"/>
                    </a:srgbClr>
                  </a:outerShdw>
                </a:effectLst>
              </a:rPr>
              <a:t>oferty (pozycja 22) - </a:t>
            </a:r>
            <a:r>
              <a:rPr lang="pl-PL" sz="2400" b="1" dirty="0">
                <a:effectLst>
                  <a:outerShdw blurRad="38100" dist="38100" dir="2700000" algn="tl">
                    <a:srgbClr val="000000">
                      <a:alpha val="43137"/>
                    </a:srgbClr>
                  </a:outerShdw>
                </a:effectLst>
              </a:rPr>
              <a:t>sankcje 5%, 10 % lub 25 %.</a:t>
            </a:r>
          </a:p>
        </p:txBody>
      </p:sp>
      <p:sp>
        <p:nvSpPr>
          <p:cNvPr id="3" name="pole tekstowe 2"/>
          <p:cNvSpPr txBox="1"/>
          <p:nvPr/>
        </p:nvSpPr>
        <p:spPr>
          <a:xfrm>
            <a:off x="457200" y="1268760"/>
            <a:ext cx="8075240" cy="4524315"/>
          </a:xfrm>
          <a:prstGeom prst="rect">
            <a:avLst/>
          </a:prstGeom>
          <a:noFill/>
        </p:spPr>
        <p:txBody>
          <a:bodyPr wrap="square" rtlCol="0">
            <a:spAutoFit/>
          </a:bodyPr>
          <a:lstStyle/>
          <a:p>
            <a:pPr algn="just"/>
            <a:r>
              <a:rPr lang="pl-PL" sz="1600" b="1" dirty="0">
                <a:effectLst>
                  <a:outerShdw blurRad="38100" dist="38100" dir="2700000" algn="tl">
                    <a:srgbClr val="000000">
                      <a:alpha val="43137"/>
                    </a:srgbClr>
                  </a:outerShdw>
                </a:effectLst>
              </a:rPr>
              <a:t>Art. 26 ust 3 </a:t>
            </a:r>
            <a:r>
              <a:rPr lang="pl-PL" sz="1600" dirty="0"/>
              <a:t>Jeżeli wykonawca nie złożył oświadczenia, o którym mowa w art. 25a ust. 1, oświadczeń lub dokumentów potwierdzających okoliczności, o których mowa w art. 25 ust. 1, lub innych dokumentów niezbędnych do przeprowadzenia postępowania, oświadczenia lub dokumenty są niekompletne, zawierają błędy lub budzą wskazane przez zamawiającego wątpliwości, zamawiający wzywa do ich złożenia, uzupełnienia lub poprawienia lub do udzielania wyjaśnień w terminie przez siebie wskazanym, chyba że mimo ich złożenia, uzupełnienia lub poprawienia lub udzielenia wyjaśnień oferta wykonawcy podlega odrzuceniu albo konieczne byłoby unieważnienie postępowania.</a:t>
            </a:r>
          </a:p>
          <a:p>
            <a:pPr algn="just"/>
            <a:endParaRPr lang="pl-PL" sz="1600" dirty="0"/>
          </a:p>
          <a:p>
            <a:pPr algn="just"/>
            <a:r>
              <a:rPr lang="pl-PL" sz="1600" u="sng" dirty="0">
                <a:effectLst>
                  <a:outerShdw blurRad="38100" dist="38100" dir="2700000" algn="tl">
                    <a:srgbClr val="000000">
                      <a:alpha val="43137"/>
                    </a:srgbClr>
                  </a:outerShdw>
                </a:effectLst>
              </a:rPr>
              <a:t>Naruszenie art. 26 ust 3 poprzez zaniechanie wezwania określonego w tych </a:t>
            </a:r>
            <a:r>
              <a:rPr lang="pl-PL" sz="1600" u="sng" dirty="0" smtClean="0">
                <a:effectLst>
                  <a:outerShdw blurRad="38100" dist="38100" dir="2700000" algn="tl">
                    <a:srgbClr val="000000">
                      <a:alpha val="43137"/>
                    </a:srgbClr>
                  </a:outerShdw>
                </a:effectLst>
              </a:rPr>
              <a:t>przepisach</a:t>
            </a:r>
            <a:r>
              <a:rPr lang="pl-PL" sz="1600" u="sng" dirty="0" smtClean="0">
                <a:effectLst>
                  <a:outerShdw blurRad="38100" dist="38100" dir="2700000" algn="tl">
                    <a:srgbClr val="000000">
                      <a:alpha val="43137"/>
                    </a:srgbClr>
                  </a:outerShdw>
                </a:effectLst>
              </a:rPr>
              <a:t>.</a:t>
            </a:r>
          </a:p>
          <a:p>
            <a:pPr algn="just"/>
            <a:endParaRPr lang="pl-PL" sz="1600" u="sng" dirty="0">
              <a:effectLst>
                <a:outerShdw blurRad="38100" dist="38100" dir="2700000" algn="tl">
                  <a:srgbClr val="000000">
                    <a:alpha val="43137"/>
                  </a:srgbClr>
                </a:outerShdw>
              </a:effectLst>
            </a:endParaRPr>
          </a:p>
          <a:p>
            <a:pPr algn="just"/>
            <a:r>
              <a:rPr lang="pl-PL" sz="1600" dirty="0" smtClean="0"/>
              <a:t>Uznanie </a:t>
            </a:r>
            <a:r>
              <a:rPr lang="pl-PL" sz="1600" dirty="0"/>
              <a:t>przez zamawiającego, iż wykonawca spełnił warunki udziału w postępowaniu i nie wzywał do wyjaśnień czy uzupełnień np. w zakresie wymaganych uprawnień, spełnienia warunków w zakresie doświadczenia wykonawcy, wymagania referencji, zobowiązań podmiotu trzeciego, dokumentów z zakresu podstaw wykluczenia dla konsorcjanta, dokumentów KRK dla członków rady nadzorczej czy prokurenta w spółkach </a:t>
            </a:r>
            <a:r>
              <a:rPr lang="pl-PL" sz="1600" dirty="0" smtClean="0"/>
              <a:t>kapitałowych, brak </a:t>
            </a:r>
            <a:r>
              <a:rPr lang="pl-PL" sz="1600" dirty="0"/>
              <a:t>dokumentów  zakresu podstaw wykluczenia dla podmiotów trzecich na które powoła się wykonawca w celu spełnienia warunków udziału w postępowaniu.</a:t>
            </a:r>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12</a:t>
            </a:fld>
            <a:endParaRPr lang="pl-PL" sz="900" dirty="0"/>
          </a:p>
        </p:txBody>
      </p:sp>
    </p:spTree>
    <p:extLst>
      <p:ext uri="{BB962C8B-B14F-4D97-AF65-F5344CB8AC3E}">
        <p14:creationId xmlns:p14="http://schemas.microsoft.com/office/powerpoint/2010/main" val="1287095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340768"/>
            <a:ext cx="8229240" cy="4162432"/>
          </a:xfrm>
        </p:spPr>
        <p:txBody>
          <a:bodyPr/>
          <a:lstStyle/>
          <a:p>
            <a:pPr algn="just">
              <a:buNone/>
            </a:pPr>
            <a:r>
              <a:rPr lang="pl-PL" sz="1800" b="1" dirty="0">
                <a:effectLst>
                  <a:outerShdw blurRad="38100" dist="38100" dir="2700000" algn="tl">
                    <a:srgbClr val="000000">
                      <a:alpha val="43137"/>
                    </a:srgbClr>
                  </a:outerShdw>
                </a:effectLst>
              </a:rPr>
              <a:t>Art. 26 ust 2 </a:t>
            </a:r>
            <a:r>
              <a:rPr lang="pl-PL" sz="1800" dirty="0"/>
              <a:t>– „</a:t>
            </a:r>
            <a:r>
              <a:rPr lang="pl-PL" sz="1800" b="1" dirty="0"/>
              <a:t>może żądać</a:t>
            </a:r>
            <a:r>
              <a:rPr lang="pl-PL" sz="1800" dirty="0"/>
              <a:t>” Uchwała z dnia 10 maja 2018 r., KIO/KD 17/18 </a:t>
            </a:r>
            <a:r>
              <a:rPr lang="pl-PL" sz="1800" dirty="0" smtClean="0"/>
              <a:t>z </a:t>
            </a:r>
            <a:r>
              <a:rPr lang="pl-PL" sz="1800" dirty="0"/>
              <a:t>chwilą ogłoszenia o zamówieniu musi być jasne, jakich dokumentów zamawiający będzie żądał od wykonawców. Od żądania dokumentów zamawiający nie może odstąpić na późniejszym etapie - przeciwna interpretacja godziłaby w podstawową zasadę udzielania zamówień publicznych – zasadę równości i równego traktowania wykonawców. Jeżeli zamawiający w postępowaniu o wartości zamówienia mniejszej niż kwoty określone w przepisach wydanych na podstawie art. 11 ust. 8 </a:t>
            </a:r>
            <a:r>
              <a:rPr lang="pl-PL" sz="1800" dirty="0" err="1"/>
              <a:t>Pzp</a:t>
            </a:r>
            <a:r>
              <a:rPr lang="pl-PL" sz="1800" dirty="0"/>
              <a:t>, w specyfikacji istotnych warunków zamówienia i ogłoszeniu o zamówieniu określił wykaz oświadczeń lub dokumentów potwierdzających spełnianie warunków udziału w postępowaniu oraz brak podstaw wykluczenia, to </a:t>
            </a:r>
            <a:r>
              <a:rPr lang="pl-PL" sz="1800" b="1" dirty="0"/>
              <a:t>nie może na dalszym etapie postępowania odstąpić od ich żądania.</a:t>
            </a:r>
          </a:p>
        </p:txBody>
      </p:sp>
      <p:sp>
        <p:nvSpPr>
          <p:cNvPr id="4" name="Symbol zastępczy numeru slajdu 3"/>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13</a:t>
            </a:fld>
            <a:endParaRPr lang="pl-PL" sz="900" dirty="0"/>
          </a:p>
        </p:txBody>
      </p:sp>
    </p:spTree>
    <p:extLst>
      <p:ext uri="{BB962C8B-B14F-4D97-AF65-F5344CB8AC3E}">
        <p14:creationId xmlns:p14="http://schemas.microsoft.com/office/powerpoint/2010/main" val="4263232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Naruszenia w zakresie dokumentowania </a:t>
            </a:r>
            <a:r>
              <a:rPr lang="pl-PL" sz="2400" b="1" dirty="0" smtClean="0">
                <a:effectLst>
                  <a:outerShdw blurRad="38100" dist="38100" dir="2700000" algn="tl">
                    <a:srgbClr val="000000">
                      <a:alpha val="43137"/>
                    </a:srgbClr>
                  </a:outerShdw>
                </a:effectLst>
              </a:rPr>
              <a:t>postępowania (pozycja </a:t>
            </a:r>
            <a:r>
              <a:rPr lang="pl-PL" sz="2400" b="1" dirty="0">
                <a:effectLst>
                  <a:outerShdw blurRad="38100" dist="38100" dir="2700000" algn="tl">
                    <a:srgbClr val="000000">
                      <a:alpha val="43137"/>
                    </a:srgbClr>
                  </a:outerShdw>
                </a:effectLst>
              </a:rPr>
              <a:t>24 </a:t>
            </a:r>
            <a:r>
              <a:rPr lang="pl-PL" sz="2400" b="1" dirty="0" smtClean="0">
                <a:effectLst>
                  <a:outerShdw blurRad="38100" dist="38100" dir="2700000" algn="tl">
                    <a:srgbClr val="000000">
                      <a:alpha val="43137"/>
                    </a:srgbClr>
                  </a:outerShdw>
                </a:effectLst>
              </a:rPr>
              <a:t>taryfikatora) - </a:t>
            </a:r>
            <a:r>
              <a:rPr lang="pl-PL" sz="2400" b="1" dirty="0">
                <a:effectLst>
                  <a:outerShdw blurRad="38100" dist="38100" dir="2700000" algn="tl">
                    <a:srgbClr val="000000">
                      <a:alpha val="43137"/>
                    </a:srgbClr>
                  </a:outerShdw>
                </a:effectLst>
              </a:rPr>
              <a:t>sankcje 5%, 10% lub 25 %</a:t>
            </a:r>
          </a:p>
        </p:txBody>
      </p:sp>
      <p:sp>
        <p:nvSpPr>
          <p:cNvPr id="3" name="pole tekstowe 2"/>
          <p:cNvSpPr txBox="1"/>
          <p:nvPr/>
        </p:nvSpPr>
        <p:spPr>
          <a:xfrm>
            <a:off x="1043428" y="2492896"/>
            <a:ext cx="7056784" cy="1477328"/>
          </a:xfrm>
          <a:prstGeom prst="rect">
            <a:avLst/>
          </a:prstGeom>
          <a:noFill/>
        </p:spPr>
        <p:txBody>
          <a:bodyPr wrap="square" rtlCol="0">
            <a:spAutoFit/>
          </a:bodyPr>
          <a:lstStyle/>
          <a:p>
            <a:pPr algn="just"/>
            <a:r>
              <a:rPr lang="pl-PL" dirty="0"/>
              <a:t>Art. 97. 1. Zamawiający przechowuje protokół wraz z załącznikami przez okres </a:t>
            </a:r>
            <a:r>
              <a:rPr lang="pl-PL" b="1" dirty="0"/>
              <a:t>4 lat od dnia zakończenia postępowania o udzielenie zamówienia</a:t>
            </a:r>
            <a:r>
              <a:rPr lang="pl-PL" dirty="0"/>
              <a:t>, w sposób gwarantujący jego nienaruszalność. Jeżeli czas trwania umowy przekracza 4 lata, zamawiający przechowuje umowę przez cały czas trwania umowy.</a:t>
            </a:r>
          </a:p>
        </p:txBody>
      </p:sp>
      <p:sp>
        <p:nvSpPr>
          <p:cNvPr id="5" name="Symbol zastępczy numeru slajdu 4"/>
          <p:cNvSpPr>
            <a:spLocks noGrp="1"/>
          </p:cNvSpPr>
          <p:nvPr>
            <p:ph type="sldNum" sz="quarter" idx="12"/>
          </p:nvPr>
        </p:nvSpPr>
        <p:spPr>
          <a:xfrm>
            <a:off x="8028384" y="6245280"/>
            <a:ext cx="658056" cy="475920"/>
          </a:xfrm>
        </p:spPr>
        <p:txBody>
          <a:bodyPr/>
          <a:lstStyle/>
          <a:p>
            <a:pPr lvl="0" algn="ctr"/>
            <a:fld id="{FE639234-1AE9-4469-90CC-0270EB2BF86A}" type="slidenum">
              <a:rPr lang="pl-PL" sz="900" smtClean="0"/>
              <a:pPr lvl="0" algn="ctr"/>
              <a:t>14</a:t>
            </a:fld>
            <a:endParaRPr lang="pl-PL" sz="900" dirty="0"/>
          </a:p>
        </p:txBody>
      </p:sp>
    </p:spTree>
    <p:extLst>
      <p:ext uri="{BB962C8B-B14F-4D97-AF65-F5344CB8AC3E}">
        <p14:creationId xmlns:p14="http://schemas.microsoft.com/office/powerpoint/2010/main" val="4286141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80"/>
            <a:ext cx="8229240" cy="1570144"/>
          </a:xfrm>
        </p:spPr>
        <p:txBody>
          <a:bodyPr/>
          <a:lstStyle/>
          <a:p>
            <a:pPr>
              <a:buNone/>
            </a:pPr>
            <a:r>
              <a:rPr lang="pl-PL" sz="2400" b="1" dirty="0">
                <a:effectLst>
                  <a:outerShdw blurRad="38100" dist="38100" dir="2700000" algn="tl">
                    <a:srgbClr val="000000">
                      <a:alpha val="43137"/>
                    </a:srgbClr>
                  </a:outerShdw>
                </a:effectLst>
              </a:rPr>
              <a:t>Niedozwolona zmiana postanowień zawartej </a:t>
            </a:r>
            <a:r>
              <a:rPr lang="pl-PL" sz="2400" b="1" dirty="0" smtClean="0">
                <a:effectLst>
                  <a:outerShdw blurRad="38100" dist="38100" dir="2700000" algn="tl">
                    <a:srgbClr val="000000">
                      <a:alpha val="43137"/>
                    </a:srgbClr>
                  </a:outerShdw>
                </a:effectLst>
              </a:rPr>
              <a:t>umowy (pozycja 27) - </a:t>
            </a:r>
            <a:r>
              <a:rPr lang="pl-PL" sz="2400" b="1" dirty="0">
                <a:effectLst>
                  <a:outerShdw blurRad="38100" dist="38100" dir="2700000" algn="tl">
                    <a:srgbClr val="000000">
                      <a:alpha val="43137"/>
                    </a:srgbClr>
                  </a:outerShdw>
                </a:effectLst>
              </a:rPr>
              <a:t>25 % wartości pierwotnego zakresu świadczenia oraz 100 % wartości dodatkowej zamówienia wynikającej ze zmiany umowy.</a:t>
            </a:r>
          </a:p>
        </p:txBody>
      </p:sp>
      <p:sp>
        <p:nvSpPr>
          <p:cNvPr id="3" name="pole tekstowe 2"/>
          <p:cNvSpPr txBox="1"/>
          <p:nvPr/>
        </p:nvSpPr>
        <p:spPr>
          <a:xfrm>
            <a:off x="457200" y="2249595"/>
            <a:ext cx="8003232" cy="3570208"/>
          </a:xfrm>
          <a:prstGeom prst="rect">
            <a:avLst/>
          </a:prstGeom>
          <a:noFill/>
        </p:spPr>
        <p:txBody>
          <a:bodyPr wrap="square" rtlCol="0">
            <a:spAutoFit/>
          </a:bodyPr>
          <a:lstStyle/>
          <a:p>
            <a:pPr algn="just"/>
            <a:r>
              <a:rPr lang="pl-PL" sz="1600" dirty="0"/>
              <a:t>Naruszenie art. 144 </a:t>
            </a:r>
            <a:r>
              <a:rPr lang="pl-PL" sz="1600" dirty="0" err="1"/>
              <a:t>Pzp</a:t>
            </a:r>
            <a:r>
              <a:rPr lang="pl-PL" sz="1600" dirty="0"/>
              <a:t> przez dokonanie zmiany umowy w stosunku do </a:t>
            </a:r>
            <a:r>
              <a:rPr lang="pl-PL" sz="1600" dirty="0" smtClean="0"/>
              <a:t>treści oferty</a:t>
            </a:r>
            <a:r>
              <a:rPr lang="pl-PL" sz="1600" dirty="0"/>
              <a:t>, na postawie której dokonano wyboru wykonawcy, bez </a:t>
            </a:r>
            <a:r>
              <a:rPr lang="pl-PL" sz="1600" dirty="0" smtClean="0"/>
              <a:t>zachowania przesłanek </a:t>
            </a:r>
            <a:r>
              <a:rPr lang="pl-PL" sz="1600" dirty="0"/>
              <a:t>umożliwiających taką zmianę</a:t>
            </a:r>
            <a:r>
              <a:rPr lang="pl-PL" sz="1600" dirty="0" smtClean="0"/>
              <a:t>.</a:t>
            </a:r>
          </a:p>
          <a:p>
            <a:pPr algn="just"/>
            <a:endParaRPr lang="pl-PL" sz="1600" dirty="0"/>
          </a:p>
          <a:p>
            <a:pPr algn="just"/>
            <a:r>
              <a:rPr lang="pl-PL" sz="1600" dirty="0"/>
              <a:t>Art. 144 ust 1 pkt 1. Zakazuje się zmian postanowień zawartej umowy lub umowy ramowej w stosunku do treści oferty, na podstawie której dokonano wyboru wykonawcy, chyba że zachodzi co najmniej jedna z następujących okoliczności:</a:t>
            </a:r>
          </a:p>
          <a:p>
            <a:pPr algn="just"/>
            <a:r>
              <a:rPr lang="pl-PL" sz="1600" dirty="0"/>
              <a:t>zmiany zostały </a:t>
            </a:r>
            <a:r>
              <a:rPr lang="pl-PL" sz="1600" u="sng" dirty="0"/>
              <a:t>przewidziane</a:t>
            </a:r>
            <a:r>
              <a:rPr lang="pl-PL" sz="1600" dirty="0"/>
              <a:t> w ogłoszeniu o zamówieniu lub specyfikacji istotnych warunków zamówienia w postaci </a:t>
            </a:r>
            <a:r>
              <a:rPr lang="pl-PL" sz="1600" u="sng" dirty="0"/>
              <a:t>jednoznacznych postanowień umownych</a:t>
            </a:r>
            <a:r>
              <a:rPr lang="pl-PL" sz="1600" dirty="0"/>
              <a:t>, które określają ich zakres, w szczególności możliwość zmiany wysokości wynagrodzenia wykonawcy, i charakter oraz warunki wprowadzenia zmian.</a:t>
            </a:r>
          </a:p>
          <a:p>
            <a:pPr algn="just"/>
            <a:endParaRPr lang="pl-PL" sz="1600" dirty="0"/>
          </a:p>
          <a:p>
            <a:pPr algn="just"/>
            <a:r>
              <a:rPr lang="pl-PL" sz="1600" dirty="0"/>
              <a:t>pkt 5. zmiany, niezależnie od ich wartości, nie są istotne w rozumieniu ust. 1e</a:t>
            </a:r>
          </a:p>
          <a:p>
            <a:endParaRPr lang="pl-PL" dirty="0"/>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15</a:t>
            </a:fld>
            <a:endParaRPr lang="pl-PL" sz="900" dirty="0"/>
          </a:p>
        </p:txBody>
      </p:sp>
    </p:spTree>
    <p:extLst>
      <p:ext uri="{BB962C8B-B14F-4D97-AF65-F5344CB8AC3E}">
        <p14:creationId xmlns:p14="http://schemas.microsoft.com/office/powerpoint/2010/main" val="343830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80"/>
            <a:ext cx="8229240" cy="2218216"/>
          </a:xfrm>
        </p:spPr>
        <p:txBody>
          <a:bodyPr/>
          <a:lstStyle/>
          <a:p>
            <a:pPr>
              <a:buNone/>
            </a:pPr>
            <a:r>
              <a:rPr lang="pl-PL" sz="2000" b="1" dirty="0">
                <a:effectLst>
                  <a:outerShdw blurRad="38100" dist="38100" dir="2700000" algn="tl">
                    <a:srgbClr val="000000">
                      <a:alpha val="43137"/>
                    </a:srgbClr>
                  </a:outerShdw>
                </a:effectLst>
              </a:rPr>
              <a:t>§ 10 pkt 6 </a:t>
            </a:r>
            <a:r>
              <a:rPr lang="pl-PL" sz="2000" b="1" dirty="0" err="1">
                <a:effectLst>
                  <a:outerShdw blurRad="38100" dist="38100" dir="2700000" algn="tl">
                    <a:srgbClr val="000000">
                      <a:alpha val="43137"/>
                    </a:srgbClr>
                  </a:outerShdw>
                </a:effectLst>
              </a:rPr>
              <a:t>ppkt</a:t>
            </a:r>
            <a:r>
              <a:rPr lang="pl-PL" sz="2000" b="1" dirty="0">
                <a:effectLst>
                  <a:outerShdw blurRad="38100" dist="38100" dir="2700000" algn="tl">
                    <a:srgbClr val="000000">
                      <a:alpha val="43137"/>
                    </a:srgbClr>
                  </a:outerShdw>
                </a:effectLst>
              </a:rPr>
              <a:t> </a:t>
            </a:r>
            <a:r>
              <a:rPr lang="pl-PL" sz="2000" b="1" dirty="0" smtClean="0">
                <a:effectLst>
                  <a:outerShdw blurRad="38100" dist="38100" dir="2700000" algn="tl">
                    <a:srgbClr val="000000">
                      <a:alpha val="43137"/>
                    </a:srgbClr>
                  </a:outerShdw>
                </a:effectLst>
              </a:rPr>
              <a:t>8 </a:t>
            </a:r>
            <a:r>
              <a:rPr lang="pl-PL" sz="2000" b="1" dirty="0">
                <a:effectLst>
                  <a:outerShdw blurRad="38100" dist="38100" dir="2700000" algn="tl">
                    <a:srgbClr val="000000">
                      <a:alpha val="43137"/>
                    </a:srgbClr>
                  </a:outerShdw>
                </a:effectLst>
              </a:rPr>
              <a:t>umowy o dofinansowanie</a:t>
            </a:r>
            <a:r>
              <a:rPr lang="pl-PL" sz="2000" dirty="0"/>
              <a:t/>
            </a:r>
            <a:br>
              <a:rPr lang="pl-PL" sz="2000" dirty="0"/>
            </a:br>
            <a:r>
              <a:rPr lang="pl-PL" sz="2000" dirty="0"/>
              <a:t/>
            </a:r>
            <a:br>
              <a:rPr lang="pl-PL" sz="2000" dirty="0"/>
            </a:br>
            <a:r>
              <a:rPr lang="pl-PL" sz="2000" dirty="0" smtClean="0"/>
              <a:t>niedotrzymania </a:t>
            </a:r>
            <a:r>
              <a:rPr lang="pl-PL" sz="2000" dirty="0"/>
              <a:t>terminu, o którym mowa w § 6 ust. 1, kwotę pomocy dla danego postępowania pomniejsza się o </a:t>
            </a:r>
            <a:r>
              <a:rPr lang="pl-PL" sz="2000" b="1" dirty="0"/>
              <a:t>0,1%</a:t>
            </a:r>
            <a:r>
              <a:rPr lang="pl-PL" sz="2000" dirty="0"/>
              <a:t> za każdy dzień opóźnienia, jednakże nie więcej niż </a:t>
            </a:r>
            <a:r>
              <a:rPr lang="pl-PL" sz="2000" b="1" dirty="0"/>
              <a:t>2%</a:t>
            </a:r>
            <a:r>
              <a:rPr lang="pl-PL" sz="2000" dirty="0"/>
              <a:t> kwoty pomocy wynikającej z danego postępowania</a:t>
            </a:r>
            <a:br>
              <a:rPr lang="pl-PL" sz="2000" dirty="0"/>
            </a:br>
            <a:r>
              <a:rPr lang="pl-PL" sz="2000" dirty="0"/>
              <a:t/>
            </a:r>
            <a:br>
              <a:rPr lang="pl-PL" sz="2000" dirty="0"/>
            </a:br>
            <a:r>
              <a:rPr lang="pl-PL" dirty="0"/>
              <a:t/>
            </a:r>
            <a:br>
              <a:rPr lang="pl-PL" dirty="0"/>
            </a:br>
            <a:endParaRPr lang="pl-PL" dirty="0"/>
          </a:p>
        </p:txBody>
      </p:sp>
      <p:sp>
        <p:nvSpPr>
          <p:cNvPr id="3" name="pole tekstowe 2"/>
          <p:cNvSpPr txBox="1"/>
          <p:nvPr/>
        </p:nvSpPr>
        <p:spPr>
          <a:xfrm>
            <a:off x="719392" y="2262050"/>
            <a:ext cx="8101080" cy="3539430"/>
          </a:xfrm>
          <a:prstGeom prst="rect">
            <a:avLst/>
          </a:prstGeom>
          <a:noFill/>
        </p:spPr>
        <p:txBody>
          <a:bodyPr wrap="square" rtlCol="0">
            <a:spAutoFit/>
          </a:bodyPr>
          <a:lstStyle/>
          <a:p>
            <a:r>
              <a:rPr lang="pl-PL" sz="1600" b="1" u="sng" dirty="0"/>
              <a:t>§ 6 </a:t>
            </a:r>
            <a:r>
              <a:rPr lang="pl-PL" sz="1600" b="1" u="sng" dirty="0" smtClean="0"/>
              <a:t>umowy o dofinansowanie:</a:t>
            </a:r>
          </a:p>
          <a:p>
            <a:pPr algn="just"/>
            <a:r>
              <a:rPr lang="pl-PL" sz="1600" dirty="0" smtClean="0"/>
              <a:t>1</a:t>
            </a:r>
            <a:r>
              <a:rPr lang="pl-PL" sz="1600" dirty="0"/>
              <a:t>. Beneficjent przedkłada Samorządowi Województwa dokumentację z przeprowadzonego postępowania o udzielenie zamówienia publicznego:</a:t>
            </a:r>
          </a:p>
          <a:p>
            <a:pPr algn="just"/>
            <a:endParaRPr lang="pl-PL" sz="1600" dirty="0" smtClean="0"/>
          </a:p>
          <a:p>
            <a:pPr algn="just"/>
            <a:r>
              <a:rPr lang="pl-PL" sz="1600" dirty="0" smtClean="0"/>
              <a:t>1</a:t>
            </a:r>
            <a:r>
              <a:rPr lang="pl-PL" sz="1600" dirty="0" smtClean="0"/>
              <a:t>) w </a:t>
            </a:r>
            <a:r>
              <a:rPr lang="pl-PL" sz="1600" dirty="0"/>
              <a:t>terminie </a:t>
            </a:r>
            <a:r>
              <a:rPr lang="pl-PL" sz="1600" u="sng" dirty="0"/>
              <a:t>30 dni od dnia zawarcia umowy</a:t>
            </a:r>
            <a:r>
              <a:rPr lang="pl-PL" sz="1600" dirty="0"/>
              <a:t>, jeżeli przed jej zawarciem została zawarta umowa z wykonawcą;</a:t>
            </a:r>
          </a:p>
          <a:p>
            <a:pPr algn="just"/>
            <a:endParaRPr lang="pl-PL" sz="1600" dirty="0" smtClean="0"/>
          </a:p>
          <a:p>
            <a:pPr algn="just"/>
            <a:r>
              <a:rPr lang="pl-PL" sz="1600" dirty="0" smtClean="0"/>
              <a:t>2</a:t>
            </a:r>
            <a:r>
              <a:rPr lang="pl-PL" sz="1600" dirty="0" smtClean="0"/>
              <a:t>) w </a:t>
            </a:r>
            <a:r>
              <a:rPr lang="pl-PL" sz="1600" dirty="0"/>
              <a:t>terminie </a:t>
            </a:r>
            <a:r>
              <a:rPr lang="pl-PL" sz="1600" u="sng" dirty="0"/>
              <a:t>30 dni od dnia zawarcia umowy z wykonawcą </a:t>
            </a:r>
            <a:r>
              <a:rPr lang="pl-PL" sz="1600" dirty="0"/>
              <a:t>jeżeli umowa z wykonawcą została zawarta po dniu zawarcia umowy;</a:t>
            </a:r>
          </a:p>
          <a:p>
            <a:pPr algn="just"/>
            <a:endParaRPr lang="pl-PL" sz="1600" dirty="0" smtClean="0"/>
          </a:p>
          <a:p>
            <a:pPr algn="just"/>
            <a:r>
              <a:rPr lang="pl-PL" sz="1600" dirty="0" smtClean="0"/>
              <a:t>3</a:t>
            </a:r>
            <a:r>
              <a:rPr lang="pl-PL" sz="1600" dirty="0" smtClean="0"/>
              <a:t>) nie </a:t>
            </a:r>
            <a:r>
              <a:rPr lang="pl-PL" sz="1600" dirty="0"/>
              <a:t>później niż w dniu upływu terminu, o którym mowa w § 8 ust. 1 pkt 1 albo pkt 2, </a:t>
            </a:r>
            <a:r>
              <a:rPr lang="pl-PL" sz="1600" dirty="0" smtClean="0"/>
              <a:t>w </a:t>
            </a:r>
            <a:r>
              <a:rPr lang="pl-PL" sz="1600" dirty="0"/>
              <a:t>przypadku gdy umowa z wykonawcą została zawarta w terminie krótszym niż 30 dni przed upływem terminu złożenia wniosku o płatność, którego dotyczy </a:t>
            </a:r>
            <a:r>
              <a:rPr lang="pl-PL" sz="1600" dirty="0" smtClean="0"/>
              <a:t>postępowanie o </a:t>
            </a:r>
            <a:r>
              <a:rPr lang="pl-PL" sz="1600" dirty="0"/>
              <a:t>udzielenie zamówienia publicznego</a:t>
            </a:r>
            <a:r>
              <a:rPr lang="pl-PL" sz="1600" dirty="0" smtClean="0"/>
              <a:t>.</a:t>
            </a:r>
            <a:endParaRPr lang="pl-PL" sz="1600" dirty="0"/>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16</a:t>
            </a:fld>
            <a:endParaRPr lang="pl-PL" sz="900" dirty="0"/>
          </a:p>
        </p:txBody>
      </p:sp>
    </p:spTree>
    <p:extLst>
      <p:ext uri="{BB962C8B-B14F-4D97-AF65-F5344CB8AC3E}">
        <p14:creationId xmlns:p14="http://schemas.microsoft.com/office/powerpoint/2010/main" val="3464188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80"/>
            <a:ext cx="8229240" cy="1714160"/>
          </a:xfrm>
        </p:spPr>
        <p:txBody>
          <a:bodyPr/>
          <a:lstStyle/>
          <a:p>
            <a:pPr>
              <a:buNone/>
            </a:pPr>
            <a:r>
              <a:rPr lang="pl-PL" sz="3200" b="1" dirty="0" smtClean="0">
                <a:effectLst>
                  <a:outerShdw blurRad="38100" dist="38100" dir="2700000" algn="tl">
                    <a:srgbClr val="000000">
                      <a:alpha val="43137"/>
                    </a:srgbClr>
                  </a:outerShdw>
                </a:effectLst>
              </a:rPr>
              <a:t>Uchybienia </a:t>
            </a:r>
            <a:r>
              <a:rPr lang="pl-PL" sz="3200" b="1" dirty="0">
                <a:effectLst>
                  <a:outerShdw blurRad="38100" dist="38100" dir="2700000" algn="tl">
                    <a:srgbClr val="000000">
                      <a:alpha val="43137"/>
                    </a:srgbClr>
                  </a:outerShdw>
                </a:effectLst>
              </a:rPr>
              <a:t>w obszarze  </a:t>
            </a:r>
            <a:r>
              <a:rPr lang="pl-PL" sz="3200" b="1" dirty="0" smtClean="0">
                <a:effectLst>
                  <a:outerShdw blurRad="38100" dist="38100" dir="2700000" algn="tl">
                    <a:srgbClr val="000000">
                      <a:alpha val="43137"/>
                    </a:srgbClr>
                  </a:outerShdw>
                </a:effectLst>
              </a:rPr>
              <a:t>wyboru </a:t>
            </a:r>
            <a:r>
              <a:rPr lang="pl-PL" sz="3200" b="1" dirty="0">
                <a:effectLst>
                  <a:outerShdw blurRad="38100" dist="38100" dir="2700000" algn="tl">
                    <a:srgbClr val="000000">
                      <a:alpha val="43137"/>
                    </a:srgbClr>
                  </a:outerShdw>
                </a:effectLst>
              </a:rPr>
              <a:t>wykonawców w ramach trybu konkurencyjnego</a:t>
            </a:r>
          </a:p>
        </p:txBody>
      </p:sp>
      <p:sp>
        <p:nvSpPr>
          <p:cNvPr id="3" name="pole tekstowe 2"/>
          <p:cNvSpPr txBox="1"/>
          <p:nvPr/>
        </p:nvSpPr>
        <p:spPr>
          <a:xfrm>
            <a:off x="971600" y="2708920"/>
            <a:ext cx="7714840" cy="1477328"/>
          </a:xfrm>
          <a:prstGeom prst="rect">
            <a:avLst/>
          </a:prstGeom>
          <a:noFill/>
        </p:spPr>
        <p:txBody>
          <a:bodyPr wrap="square" rtlCol="0">
            <a:spAutoFit/>
          </a:bodyPr>
          <a:lstStyle/>
          <a:p>
            <a:pPr algn="ctr"/>
            <a:r>
              <a:rPr lang="pl-PL" dirty="0"/>
              <a:t>Sankcje za naruszenia ustawy </a:t>
            </a:r>
            <a:r>
              <a:rPr lang="pl-PL" dirty="0" err="1"/>
              <a:t>pzp</a:t>
            </a:r>
            <a:r>
              <a:rPr lang="pl-PL" dirty="0"/>
              <a:t> zostały określone </a:t>
            </a:r>
            <a:endParaRPr lang="pl-PL" dirty="0" smtClean="0"/>
          </a:p>
          <a:p>
            <a:pPr algn="ctr"/>
            <a:r>
              <a:rPr lang="pl-PL" dirty="0"/>
              <a:t>w</a:t>
            </a:r>
            <a:r>
              <a:rPr lang="pl-PL" dirty="0" smtClean="0"/>
              <a:t> </a:t>
            </a:r>
            <a:r>
              <a:rPr lang="pl-PL" dirty="0" smtClean="0"/>
              <a:t>Rozporządzeniu Ministra Rolnictwa i Rozwoju Wsi </a:t>
            </a:r>
            <a:r>
              <a:rPr lang="pl-PL" dirty="0"/>
              <a:t>z dnia 14 lutego 2018 r</a:t>
            </a:r>
            <a:r>
              <a:rPr lang="pl-PL" dirty="0" smtClean="0"/>
              <a:t>. w </a:t>
            </a:r>
            <a:r>
              <a:rPr lang="pl-PL" dirty="0"/>
              <a:t>sprawie wyboru wykonawców zadań ujętych w zestawieniu rzeczowo-finansowym operacji oraz warunków dokonywania zmniejszeń kwot pomocy oraz pomocy technicznej (dalej </a:t>
            </a:r>
            <a:r>
              <a:rPr lang="pl-PL" dirty="0" err="1"/>
              <a:t>rozp</a:t>
            </a:r>
            <a:r>
              <a:rPr lang="pl-PL" dirty="0"/>
              <a:t>. </a:t>
            </a:r>
            <a:r>
              <a:rPr lang="pl-PL" dirty="0" err="1"/>
              <a:t>ws</a:t>
            </a:r>
            <a:r>
              <a:rPr lang="pl-PL" dirty="0"/>
              <a:t>. trybu), w załączniku nr 2 (dalej taryfikator’).</a:t>
            </a:r>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17</a:t>
            </a:fld>
            <a:endParaRPr lang="pl-PL" sz="900"/>
          </a:p>
        </p:txBody>
      </p:sp>
    </p:spTree>
    <p:extLst>
      <p:ext uri="{BB962C8B-B14F-4D97-AF65-F5344CB8AC3E}">
        <p14:creationId xmlns:p14="http://schemas.microsoft.com/office/powerpoint/2010/main" val="2856604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80"/>
            <a:ext cx="8229240" cy="1426128"/>
          </a:xfrm>
        </p:spPr>
        <p:txBody>
          <a:bodyPr/>
          <a:lstStyle/>
          <a:p>
            <a:pPr>
              <a:buNone/>
            </a:pPr>
            <a:r>
              <a:rPr lang="pl-PL" sz="2000" dirty="0"/>
              <a:t>§ </a:t>
            </a:r>
            <a:r>
              <a:rPr lang="pl-PL" sz="2000" dirty="0" smtClean="0"/>
              <a:t>7 wzoru umowy</a:t>
            </a:r>
            <a:br>
              <a:rPr lang="pl-PL" sz="2000" dirty="0" smtClean="0"/>
            </a:br>
            <a:r>
              <a:rPr lang="pl-PL" sz="2000" dirty="0" smtClean="0"/>
              <a:t>Ocena </a:t>
            </a:r>
            <a:r>
              <a:rPr lang="pl-PL" sz="2000" b="1" dirty="0">
                <a:effectLst>
                  <a:outerShdw blurRad="38100" dist="38100" dir="2700000" algn="tl">
                    <a:srgbClr val="000000">
                      <a:alpha val="43137"/>
                    </a:srgbClr>
                  </a:outerShdw>
                </a:effectLst>
              </a:rPr>
              <a:t>przeprowadzonego</a:t>
            </a:r>
            <a:r>
              <a:rPr lang="pl-PL" sz="2000" dirty="0"/>
              <a:t> postępowania w sprawie wyboru przez Beneficjenta wykonawcy danego zadania ujętego w zestawieniu rzeczowo-finansowym operacji</a:t>
            </a:r>
          </a:p>
        </p:txBody>
      </p:sp>
      <p:sp>
        <p:nvSpPr>
          <p:cNvPr id="3" name="pole tekstowe 2"/>
          <p:cNvSpPr txBox="1"/>
          <p:nvPr/>
        </p:nvSpPr>
        <p:spPr>
          <a:xfrm>
            <a:off x="539552" y="1556792"/>
            <a:ext cx="8064896" cy="4524315"/>
          </a:xfrm>
          <a:prstGeom prst="rect">
            <a:avLst/>
          </a:prstGeom>
          <a:noFill/>
        </p:spPr>
        <p:txBody>
          <a:bodyPr wrap="square" rtlCol="0">
            <a:spAutoFit/>
          </a:bodyPr>
          <a:lstStyle/>
          <a:p>
            <a:pPr algn="just"/>
            <a:r>
              <a:rPr lang="pl-PL" sz="1600" dirty="0" smtClean="0"/>
              <a:t>6. W </a:t>
            </a:r>
            <a:r>
              <a:rPr lang="pl-PL" sz="1600" dirty="0"/>
              <a:t>przypadku, gdy złożona dokumentacja, o której mowa w ust. 2, pomimo wezwania, o którym mowa w ust. 3 nadal będzie zawierała braki lub uchybienia, Samorząd Województwa poinformuje Beneficjenta o zakresie niezgodności wraz ze wskazaniem, iż w sytuacji zrealizowania zadania, w ramach którego koszty zostaną przedstawione do refundacji, na podstawie tak przeprowadzonego postępowania w sprawie wyboru przez Beneficjenta wykonawcy danego zadania ujętego w zestawieniu rzeczowo-finansowym operacji, bez usunięcia tych niezgodności, które go dotyczą, zastosowane zostanie zmniejszenie kwoty pomocy, zgodnie z zasadami określonymi w § 11 rozporządzenia w sprawie wyboru wykonawców i w załączniku nr 2 do tego rozporządzenia. </a:t>
            </a:r>
            <a:endParaRPr lang="pl-PL" sz="1600" dirty="0" smtClean="0"/>
          </a:p>
          <a:p>
            <a:pPr algn="just"/>
            <a:endParaRPr lang="pl-PL" sz="1600" dirty="0"/>
          </a:p>
          <a:p>
            <a:pPr algn="just"/>
            <a:r>
              <a:rPr lang="pl-PL" sz="1600" dirty="0" smtClean="0"/>
              <a:t>Jednocześnie</a:t>
            </a:r>
            <a:r>
              <a:rPr lang="pl-PL" sz="1600" dirty="0"/>
              <a:t>, Samorząd Województwa poinformuje Beneficjenta, że </a:t>
            </a:r>
            <a:r>
              <a:rPr lang="pl-PL" sz="1600" b="1" dirty="0"/>
              <a:t>w związku ze stwierdzonymi niezgodnościami, na etapie rozpatrywania wniosku o płatność pod uwagę będą brane koszty poniesione na podstawie postępowania w sprawie wyboru przez Beneficjenta wykonawcy danego zadania ujętego w zestawieniu </a:t>
            </a:r>
            <a:r>
              <a:rPr lang="pl-PL" sz="1600" b="1" dirty="0" smtClean="0"/>
              <a:t>rzeczowo-finansowym. </a:t>
            </a:r>
            <a:r>
              <a:rPr lang="pl-PL" sz="1600" b="1" dirty="0"/>
              <a:t>Powtórne </a:t>
            </a:r>
            <a:r>
              <a:rPr lang="pl-PL" sz="1600" b="1" dirty="0" smtClean="0"/>
              <a:t>złożenie </a:t>
            </a:r>
            <a:r>
              <a:rPr lang="pl-PL" sz="1600" dirty="0" smtClean="0"/>
              <a:t>dokumentacji </a:t>
            </a:r>
            <a:r>
              <a:rPr lang="pl-PL" sz="1600" dirty="0"/>
              <a:t>związanej z postępowaniem, przed dniem złożenia wniosku o płatność, obejmującej zakres rzeczowy podlegający ocenie Samorządu Województwa, skutkuje jej oceną przez Samorząd Województwa dopiero na etapie rozpatrywania wniosku o płatność, którego dotyczy to postępowanie.</a:t>
            </a:r>
          </a:p>
        </p:txBody>
      </p:sp>
      <p:sp>
        <p:nvSpPr>
          <p:cNvPr id="5" name="Symbol zastępczy numeru slajdu 4"/>
          <p:cNvSpPr>
            <a:spLocks noGrp="1"/>
          </p:cNvSpPr>
          <p:nvPr>
            <p:ph type="sldNum" sz="quarter" idx="12"/>
          </p:nvPr>
        </p:nvSpPr>
        <p:spPr>
          <a:xfrm>
            <a:off x="8028384" y="6245280"/>
            <a:ext cx="658056" cy="475920"/>
          </a:xfrm>
        </p:spPr>
        <p:txBody>
          <a:bodyPr/>
          <a:lstStyle/>
          <a:p>
            <a:pPr lvl="0" algn="ctr"/>
            <a:fld id="{FE639234-1AE9-4469-90CC-0270EB2BF86A}" type="slidenum">
              <a:rPr lang="pl-PL" sz="900" smtClean="0"/>
              <a:pPr lvl="0" algn="ctr"/>
              <a:t>18</a:t>
            </a:fld>
            <a:endParaRPr lang="pl-PL" sz="900" dirty="0"/>
          </a:p>
        </p:txBody>
      </p:sp>
    </p:spTree>
    <p:extLst>
      <p:ext uri="{BB962C8B-B14F-4D97-AF65-F5344CB8AC3E}">
        <p14:creationId xmlns:p14="http://schemas.microsoft.com/office/powerpoint/2010/main" val="358153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80"/>
            <a:ext cx="8229240" cy="1570144"/>
          </a:xfrm>
        </p:spPr>
        <p:txBody>
          <a:bodyPr/>
          <a:lstStyle/>
          <a:p>
            <a:pPr>
              <a:buNone/>
            </a:pPr>
            <a:r>
              <a:rPr lang="pl-PL" sz="1600" b="1" dirty="0">
                <a:effectLst>
                  <a:outerShdw blurRad="38100" dist="38100" dir="2700000" algn="tl">
                    <a:srgbClr val="000000">
                      <a:alpha val="43137"/>
                    </a:srgbClr>
                  </a:outerShdw>
                </a:effectLst>
              </a:rPr>
              <a:t>Dz. U. 2015 poz. 349 </a:t>
            </a:r>
            <a:r>
              <a:rPr lang="pl-PL" sz="1600" b="1" dirty="0" smtClean="0">
                <a:effectLst>
                  <a:outerShdw blurRad="38100" dist="38100" dir="2700000" algn="tl">
                    <a:srgbClr val="000000">
                      <a:alpha val="43137"/>
                    </a:srgbClr>
                  </a:outerShdw>
                </a:effectLst>
              </a:rPr>
              <a:t>Ustawa </a:t>
            </a:r>
            <a:r>
              <a:rPr lang="pl-PL" sz="1600" b="1" dirty="0">
                <a:effectLst>
                  <a:outerShdw blurRad="38100" dist="38100" dir="2700000" algn="tl">
                    <a:srgbClr val="000000">
                      <a:alpha val="43137"/>
                    </a:srgbClr>
                  </a:outerShdw>
                </a:effectLst>
              </a:rPr>
              <a:t>z dnia 20 lutego 2015 r.</a:t>
            </a:r>
            <a:br>
              <a:rPr lang="pl-PL" sz="1600" b="1" dirty="0">
                <a:effectLst>
                  <a:outerShdw blurRad="38100" dist="38100" dir="2700000" algn="tl">
                    <a:srgbClr val="000000">
                      <a:alpha val="43137"/>
                    </a:srgbClr>
                  </a:outerShdw>
                </a:effectLst>
              </a:rPr>
            </a:br>
            <a:r>
              <a:rPr lang="pl-PL" sz="1600" b="1" dirty="0">
                <a:effectLst>
                  <a:outerShdw blurRad="38100" dist="38100" dir="2700000" algn="tl">
                    <a:srgbClr val="000000">
                      <a:alpha val="43137"/>
                    </a:srgbClr>
                  </a:outerShdw>
                </a:effectLst>
              </a:rPr>
              <a:t>o wspieraniu rozwoju obszarów wiejskich z udziałem środków Europejskiego Funduszu Rolnego na rzecz Rozwoju Obszarów Wiejskich w ramach Programu Rozwoju Obszarów Wiejskich na lata 2014–2020 (dalej ustawa o WROW)</a:t>
            </a:r>
            <a:br>
              <a:rPr lang="pl-PL" sz="1600" b="1" dirty="0">
                <a:effectLst>
                  <a:outerShdw blurRad="38100" dist="38100" dir="2700000" algn="tl">
                    <a:srgbClr val="000000">
                      <a:alpha val="43137"/>
                    </a:srgbClr>
                  </a:outerShdw>
                </a:effectLst>
              </a:rPr>
            </a:br>
            <a:endParaRPr lang="pl-PL" sz="1600" b="1" dirty="0">
              <a:effectLst>
                <a:outerShdw blurRad="38100" dist="38100" dir="2700000" algn="tl">
                  <a:srgbClr val="000000">
                    <a:alpha val="43137"/>
                  </a:srgbClr>
                </a:outerShdw>
              </a:effectLst>
            </a:endParaRPr>
          </a:p>
        </p:txBody>
      </p:sp>
      <p:sp>
        <p:nvSpPr>
          <p:cNvPr id="5" name="pole tekstowe 4"/>
          <p:cNvSpPr txBox="1"/>
          <p:nvPr/>
        </p:nvSpPr>
        <p:spPr>
          <a:xfrm>
            <a:off x="552292" y="1484784"/>
            <a:ext cx="8039056" cy="4524315"/>
          </a:xfrm>
          <a:prstGeom prst="rect">
            <a:avLst/>
          </a:prstGeom>
          <a:noFill/>
        </p:spPr>
        <p:txBody>
          <a:bodyPr wrap="square" rtlCol="0">
            <a:spAutoFit/>
          </a:bodyPr>
          <a:lstStyle/>
          <a:p>
            <a:pPr algn="just"/>
            <a:r>
              <a:rPr lang="pl-PL" sz="1600" b="1" u="sng" dirty="0">
                <a:effectLst>
                  <a:outerShdw blurRad="38100" dist="38100" dir="2700000" algn="tl">
                    <a:srgbClr val="000000">
                      <a:alpha val="43137"/>
                    </a:srgbClr>
                  </a:outerShdw>
                </a:effectLst>
              </a:rPr>
              <a:t>A</a:t>
            </a:r>
            <a:r>
              <a:rPr lang="pl-PL" sz="1600" b="1" u="sng" dirty="0" smtClean="0">
                <a:effectLst>
                  <a:outerShdw blurRad="38100" dist="38100" dir="2700000" algn="tl">
                    <a:srgbClr val="000000">
                      <a:alpha val="43137"/>
                    </a:srgbClr>
                  </a:outerShdw>
                </a:effectLst>
              </a:rPr>
              <a:t>rt</a:t>
            </a:r>
            <a:r>
              <a:rPr lang="pl-PL" sz="1600" b="1" u="sng" dirty="0">
                <a:effectLst>
                  <a:outerShdw blurRad="38100" dist="38100" dir="2700000" algn="tl">
                    <a:srgbClr val="000000">
                      <a:alpha val="43137"/>
                    </a:srgbClr>
                  </a:outerShdw>
                </a:effectLst>
              </a:rPr>
              <a:t>. 43 a ust 5 </a:t>
            </a:r>
            <a:endParaRPr lang="pl-PL" sz="1600" b="1" u="sng" dirty="0" smtClean="0">
              <a:effectLst>
                <a:outerShdw blurRad="38100" dist="38100" dir="2700000" algn="tl">
                  <a:srgbClr val="000000">
                    <a:alpha val="43137"/>
                  </a:srgbClr>
                </a:outerShdw>
              </a:effectLst>
            </a:endParaRPr>
          </a:p>
          <a:p>
            <a:pPr algn="just"/>
            <a:r>
              <a:rPr lang="pl-PL" sz="1600" dirty="0" smtClean="0"/>
              <a:t>Przepisów </a:t>
            </a:r>
            <a:r>
              <a:rPr lang="pl-PL" sz="1600" dirty="0"/>
              <a:t>ust. 1–4 nie stosuje się, gdy podmiot ubiegający się o przyznanie pomocy lub pomocy technicznej oraz beneficjent:</a:t>
            </a:r>
          </a:p>
          <a:p>
            <a:pPr algn="just"/>
            <a:r>
              <a:rPr lang="pl-PL" sz="1600" dirty="0"/>
              <a:t>1) są obowiązani do stosowania przepisów o zamówieniach publicznych do ponoszenia kosztów kwalifikowalnych albo</a:t>
            </a:r>
          </a:p>
          <a:p>
            <a:pPr algn="just"/>
            <a:r>
              <a:rPr lang="pl-PL" sz="1600" dirty="0"/>
              <a:t>2) nie są obowiązani do stosowania przepisów o zamówieniach publicznych do ponoszenia kosztów kwalifikowalnych, </a:t>
            </a:r>
            <a:r>
              <a:rPr lang="pl-PL" sz="1600" b="1" dirty="0"/>
              <a:t>jeżeli wartość netto danego zadania ujętego w zestawieniu rzeczowo-finansowym operacji nie przekracza kwoty określonej w art. 4 pkt 8 ustawy </a:t>
            </a:r>
            <a:r>
              <a:rPr lang="pl-PL" sz="1600" dirty="0"/>
              <a:t>z dnia 29 stycznia 2004 r. –Prawo zamówień publicznych według średniego kursu złotego w stosunku do euro określonego w przepisach wydanych na podstawie art. 35 ust. 3 ustawy z dnia 29 stycznia 2004 r. – Prawo zamówień publicznych obowiązującego w dniu ustalenia wartości tego zadania lub w przypadkach: </a:t>
            </a:r>
          </a:p>
          <a:p>
            <a:pPr algn="just"/>
            <a:r>
              <a:rPr lang="pl-PL" sz="1600" dirty="0"/>
              <a:t>a) określonych w art. 4 pkt 3 lit. e, </a:t>
            </a:r>
            <a:r>
              <a:rPr lang="pl-PL" sz="1600" dirty="0" err="1"/>
              <a:t>ea</a:t>
            </a:r>
            <a:r>
              <a:rPr lang="pl-PL" sz="1600" dirty="0"/>
              <a:t>, g, h oraz i, pkt 4, 7, 12 i 13 oraz art. 4d ust. 1 pkt 1 i 2 ustawy z dnia 29 stycznia 2004 r. – Prawo zamówień publicznych, </a:t>
            </a:r>
          </a:p>
          <a:p>
            <a:pPr algn="just"/>
            <a:r>
              <a:rPr lang="pl-PL" sz="1600" dirty="0"/>
              <a:t>b) innych niż wymienione w lit. a, </a:t>
            </a:r>
            <a:r>
              <a:rPr lang="pl-PL" sz="1600" b="1" dirty="0"/>
              <a:t>jeżeli mimo to dokonali wyboru wykonawców poszczególnych zadań ujętych w zestawieniu rzeczowo-finansowym operacji w trybie przetargu nieograniczonego albo przetargu ograniczonego określonym w przepisach o zamówieniach publicznych.</a:t>
            </a:r>
          </a:p>
        </p:txBody>
      </p:sp>
      <p:sp>
        <p:nvSpPr>
          <p:cNvPr id="4" name="Symbol zastępczy numeru slajdu 3"/>
          <p:cNvSpPr>
            <a:spLocks noGrp="1"/>
          </p:cNvSpPr>
          <p:nvPr>
            <p:ph type="sldNum" sz="quarter" idx="12"/>
          </p:nvPr>
        </p:nvSpPr>
        <p:spPr>
          <a:xfrm>
            <a:off x="8100392" y="6245280"/>
            <a:ext cx="586048" cy="475920"/>
          </a:xfrm>
        </p:spPr>
        <p:txBody>
          <a:bodyPr/>
          <a:lstStyle/>
          <a:p>
            <a:pPr lvl="0" algn="ctr"/>
            <a:fld id="{FE639234-1AE9-4469-90CC-0270EB2BF86A}" type="slidenum">
              <a:rPr lang="pl-PL" sz="900" smtClean="0"/>
              <a:pPr lvl="0" algn="ctr"/>
              <a:t>19</a:t>
            </a:fld>
            <a:endParaRPr lang="pl-PL" sz="900" dirty="0"/>
          </a:p>
        </p:txBody>
      </p:sp>
    </p:spTree>
    <p:extLst>
      <p:ext uri="{BB962C8B-B14F-4D97-AF65-F5344CB8AC3E}">
        <p14:creationId xmlns:p14="http://schemas.microsoft.com/office/powerpoint/2010/main" val="3321479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274680"/>
            <a:ext cx="8229240" cy="922072"/>
          </a:xfrm>
        </p:spPr>
        <p:txBody>
          <a:bodyPr/>
          <a:lstStyle/>
          <a:p>
            <a:pPr>
              <a:buNone/>
            </a:pPr>
            <a:r>
              <a:rPr lang="pl-PL" sz="3200" dirty="0" smtClean="0">
                <a:effectLst>
                  <a:outerShdw blurRad="38100" dist="38100" dir="2700000" algn="tl">
                    <a:srgbClr val="000000">
                      <a:alpha val="43137"/>
                    </a:srgbClr>
                  </a:outerShdw>
                </a:effectLst>
              </a:rPr>
              <a:t>Uchybienia w obszarze ustawy </a:t>
            </a:r>
            <a:r>
              <a:rPr lang="pl-PL" sz="3200" dirty="0" err="1" smtClean="0">
                <a:effectLst>
                  <a:outerShdw blurRad="38100" dist="38100" dir="2700000" algn="tl">
                    <a:srgbClr val="000000">
                      <a:alpha val="43137"/>
                    </a:srgbClr>
                  </a:outerShdw>
                </a:effectLst>
              </a:rPr>
              <a:t>pzp</a:t>
            </a:r>
            <a:endParaRPr lang="pl-PL" sz="3200" dirty="0">
              <a:effectLst>
                <a:outerShdw blurRad="38100" dist="38100" dir="2700000" algn="tl">
                  <a:srgbClr val="000000">
                    <a:alpha val="43137"/>
                  </a:srgbClr>
                </a:outerShdw>
              </a:effectLst>
            </a:endParaRPr>
          </a:p>
        </p:txBody>
      </p:sp>
      <p:sp>
        <p:nvSpPr>
          <p:cNvPr id="5" name="pole tekstowe 4"/>
          <p:cNvSpPr txBox="1"/>
          <p:nvPr/>
        </p:nvSpPr>
        <p:spPr>
          <a:xfrm>
            <a:off x="1043428" y="3501008"/>
            <a:ext cx="7056784" cy="2585323"/>
          </a:xfrm>
          <a:prstGeom prst="rect">
            <a:avLst/>
          </a:prstGeom>
          <a:noFill/>
        </p:spPr>
        <p:txBody>
          <a:bodyPr wrap="square" rtlCol="0">
            <a:spAutoFit/>
          </a:bodyPr>
          <a:lstStyle/>
          <a:p>
            <a:pPr algn="ctr"/>
            <a:r>
              <a:rPr lang="pl-PL" dirty="0" smtClean="0"/>
              <a:t>Umowa o dofinansowanie w </a:t>
            </a:r>
            <a:r>
              <a:rPr lang="pl-PL" b="1" dirty="0"/>
              <a:t>§ </a:t>
            </a:r>
            <a:r>
              <a:rPr lang="pl-PL" b="1" dirty="0" smtClean="0"/>
              <a:t>10 pkt 12 </a:t>
            </a:r>
            <a:r>
              <a:rPr lang="pl-PL" dirty="0" smtClean="0"/>
              <a:t>wskazuje, </a:t>
            </a:r>
            <a:r>
              <a:rPr lang="pl-PL" dirty="0"/>
              <a:t>iż </a:t>
            </a:r>
            <a:r>
              <a:rPr lang="pl-PL" dirty="0" smtClean="0"/>
              <a:t>„W </a:t>
            </a:r>
            <a:r>
              <a:rPr lang="pl-PL" dirty="0"/>
              <a:t>przypadku gdy w wyniku przeprowadzenia oceny postępowania o udzielenie zamówienia publicznego, o której mowa w § 6, Samorząd Województwa stwierdzi, </a:t>
            </a:r>
            <a:r>
              <a:rPr lang="pl-PL" dirty="0" smtClean="0"/>
              <a:t>że </a:t>
            </a:r>
            <a:r>
              <a:rPr lang="pl-PL" dirty="0"/>
              <a:t>Beneficjent naruszył przepisy ustawy </a:t>
            </a:r>
            <a:r>
              <a:rPr lang="pl-PL" dirty="0" err="1"/>
              <a:t>pzp</a:t>
            </a:r>
            <a:r>
              <a:rPr lang="pl-PL" dirty="0"/>
              <a:t>, na etapie wniosku o płatność zostanie zastosowane zmniejszenie kwoty pomocy zgodnie z zasadami określonymi w § 11 rozporządzenia w sprawie wyboru wykonawców i załączniku nr 1 do tego rozporządzenia , z zastrzeżeniem ust. 13.</a:t>
            </a:r>
          </a:p>
          <a:p>
            <a:endParaRPr lang="pl-PL" dirty="0"/>
          </a:p>
          <a:p>
            <a:r>
              <a:rPr lang="pl-PL" dirty="0" smtClean="0"/>
              <a:t> </a:t>
            </a:r>
            <a:endParaRPr lang="pl-PL" dirty="0"/>
          </a:p>
        </p:txBody>
      </p:sp>
      <p:sp>
        <p:nvSpPr>
          <p:cNvPr id="6" name="pole tekstowe 5"/>
          <p:cNvSpPr txBox="1"/>
          <p:nvPr/>
        </p:nvSpPr>
        <p:spPr>
          <a:xfrm>
            <a:off x="1115616" y="1340768"/>
            <a:ext cx="7128792" cy="1754326"/>
          </a:xfrm>
          <a:prstGeom prst="rect">
            <a:avLst/>
          </a:prstGeom>
          <a:noFill/>
        </p:spPr>
        <p:txBody>
          <a:bodyPr wrap="square" rtlCol="0">
            <a:spAutoFit/>
          </a:bodyPr>
          <a:lstStyle/>
          <a:p>
            <a:pPr algn="ctr"/>
            <a:r>
              <a:rPr lang="pl-PL" dirty="0" smtClean="0"/>
              <a:t>Sankcje za naruszenia ustawy </a:t>
            </a:r>
            <a:r>
              <a:rPr lang="pl-PL" dirty="0" err="1" smtClean="0"/>
              <a:t>pzp</a:t>
            </a:r>
            <a:r>
              <a:rPr lang="pl-PL" dirty="0" smtClean="0"/>
              <a:t> zostały określone w </a:t>
            </a:r>
          </a:p>
          <a:p>
            <a:pPr algn="ctr"/>
            <a:r>
              <a:rPr lang="pl-PL" dirty="0" smtClean="0"/>
              <a:t>ROZPORZĄDZENIU MINISTRA </a:t>
            </a:r>
            <a:r>
              <a:rPr lang="pl-PL" dirty="0"/>
              <a:t>ROLNICTWA I ROZWOJU WSI </a:t>
            </a:r>
            <a:r>
              <a:rPr lang="pl-PL" dirty="0" smtClean="0"/>
              <a:t>z </a:t>
            </a:r>
            <a:r>
              <a:rPr lang="pl-PL" dirty="0"/>
              <a:t>dnia 14 lutego 2018 </a:t>
            </a:r>
            <a:r>
              <a:rPr lang="pl-PL" dirty="0" smtClean="0"/>
              <a:t>r. w </a:t>
            </a:r>
            <a:r>
              <a:rPr lang="pl-PL" dirty="0"/>
              <a:t>sprawie wyboru wykonawców zadań ujętych w zestawieniu rzeczowo-finansowym </a:t>
            </a:r>
            <a:r>
              <a:rPr lang="pl-PL" dirty="0" smtClean="0"/>
              <a:t>operacji oraz </a:t>
            </a:r>
            <a:r>
              <a:rPr lang="pl-PL" dirty="0"/>
              <a:t>warunków dokonywania zmniejszeń kwot pomocy oraz pomocy </a:t>
            </a:r>
            <a:r>
              <a:rPr lang="pl-PL" dirty="0" smtClean="0"/>
              <a:t>technicznej (dalej </a:t>
            </a:r>
            <a:r>
              <a:rPr lang="pl-PL" dirty="0" err="1" smtClean="0"/>
              <a:t>rozp</a:t>
            </a:r>
            <a:r>
              <a:rPr lang="pl-PL" dirty="0" smtClean="0"/>
              <a:t>. </a:t>
            </a:r>
            <a:r>
              <a:rPr lang="pl-PL" dirty="0" err="1" smtClean="0"/>
              <a:t>ws</a:t>
            </a:r>
            <a:r>
              <a:rPr lang="pl-PL" dirty="0" smtClean="0"/>
              <a:t>. trybu), w załączniku nr 1 (dalej taryfikator).</a:t>
            </a:r>
            <a:endParaRPr lang="pl-PL" dirty="0"/>
          </a:p>
        </p:txBody>
      </p:sp>
      <p:sp>
        <p:nvSpPr>
          <p:cNvPr id="4" name="Symbol zastępczy numeru slajdu 3"/>
          <p:cNvSpPr>
            <a:spLocks noGrp="1"/>
          </p:cNvSpPr>
          <p:nvPr>
            <p:ph type="sldNum" sz="quarter" idx="12"/>
          </p:nvPr>
        </p:nvSpPr>
        <p:spPr>
          <a:xfrm>
            <a:off x="8388424" y="6245280"/>
            <a:ext cx="298016" cy="475920"/>
          </a:xfrm>
        </p:spPr>
        <p:txBody>
          <a:bodyPr/>
          <a:lstStyle/>
          <a:p>
            <a:pPr lvl="0"/>
            <a:fld id="{FE639234-1AE9-4469-90CC-0270EB2BF86A}" type="slidenum">
              <a:rPr lang="pl-PL" sz="900" smtClean="0"/>
              <a:t>2</a:t>
            </a:fld>
            <a:endParaRPr lang="pl-PL" sz="900" dirty="0"/>
          </a:p>
        </p:txBody>
      </p:sp>
    </p:spTree>
    <p:extLst>
      <p:ext uri="{BB962C8B-B14F-4D97-AF65-F5344CB8AC3E}">
        <p14:creationId xmlns:p14="http://schemas.microsoft.com/office/powerpoint/2010/main" val="1692367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smtClean="0">
                <a:effectLst>
                  <a:outerShdw blurRad="38100" dist="38100" dir="2700000" algn="tl">
                    <a:srgbClr val="000000">
                      <a:alpha val="43137"/>
                    </a:srgbClr>
                  </a:outerShdw>
                </a:effectLst>
              </a:rPr>
              <a:t>Szacowanie wartości zamówienia dla trybu konkurencyjnego</a:t>
            </a:r>
            <a:endParaRPr lang="pl-PL" sz="2400" b="1" dirty="0">
              <a:effectLst>
                <a:outerShdw blurRad="38100" dist="38100" dir="2700000" algn="tl">
                  <a:srgbClr val="000000">
                    <a:alpha val="43137"/>
                  </a:srgbClr>
                </a:outerShdw>
              </a:effectLst>
            </a:endParaRPr>
          </a:p>
        </p:txBody>
      </p:sp>
      <p:sp>
        <p:nvSpPr>
          <p:cNvPr id="3" name="pole tekstowe 2"/>
          <p:cNvSpPr txBox="1"/>
          <p:nvPr/>
        </p:nvSpPr>
        <p:spPr>
          <a:xfrm>
            <a:off x="827584" y="1268760"/>
            <a:ext cx="7632848" cy="1323439"/>
          </a:xfrm>
          <a:prstGeom prst="rect">
            <a:avLst/>
          </a:prstGeom>
          <a:noFill/>
        </p:spPr>
        <p:txBody>
          <a:bodyPr wrap="square" rtlCol="0">
            <a:spAutoFit/>
          </a:bodyPr>
          <a:lstStyle/>
          <a:p>
            <a:pPr algn="just"/>
            <a:r>
              <a:rPr lang="pl-PL" sz="1600" dirty="0"/>
              <a:t>art. 43 a ust 5a. Ustalenia wartości danego zadania ujętego w zestawieniu rzeczowo-finansowym operacji dokonuje się nie wcześniej niż </a:t>
            </a:r>
            <a:r>
              <a:rPr lang="pl-PL" sz="1600" b="1" dirty="0"/>
              <a:t>3 miesiące</a:t>
            </a:r>
            <a:r>
              <a:rPr lang="pl-PL" sz="1600" dirty="0"/>
              <a:t>, a w przypadku zadań dotyczących robót budowlanych nie wcześniej niż </a:t>
            </a:r>
            <a:r>
              <a:rPr lang="pl-PL" sz="1600" b="1" dirty="0"/>
              <a:t>6 miesięcy</a:t>
            </a:r>
            <a:r>
              <a:rPr lang="pl-PL" sz="1600" dirty="0"/>
              <a:t>, przed dniem udostępnienia zapytania ofertowego albo – gdy nie udostępniono zapytania ofertowego – przed dniem zawarcia umowy z wykonawcą.</a:t>
            </a:r>
          </a:p>
        </p:txBody>
      </p:sp>
      <p:sp>
        <p:nvSpPr>
          <p:cNvPr id="4" name="pole tekstowe 3"/>
          <p:cNvSpPr txBox="1"/>
          <p:nvPr/>
        </p:nvSpPr>
        <p:spPr>
          <a:xfrm>
            <a:off x="836685" y="2738583"/>
            <a:ext cx="7632848" cy="3046988"/>
          </a:xfrm>
          <a:prstGeom prst="rect">
            <a:avLst/>
          </a:prstGeom>
          <a:noFill/>
        </p:spPr>
        <p:txBody>
          <a:bodyPr wrap="square" rtlCol="0">
            <a:spAutoFit/>
          </a:bodyPr>
          <a:lstStyle/>
          <a:p>
            <a:pPr algn="just"/>
            <a:r>
              <a:rPr lang="pl-PL" sz="1600" u="sng" dirty="0">
                <a:effectLst>
                  <a:outerShdw blurRad="38100" dist="38100" dir="2700000" algn="tl">
                    <a:srgbClr val="000000">
                      <a:alpha val="43137"/>
                    </a:srgbClr>
                  </a:outerShdw>
                </a:effectLst>
              </a:rPr>
              <a:t>Umowa o dofinansowanie:</a:t>
            </a:r>
          </a:p>
          <a:p>
            <a:pPr algn="just"/>
            <a:r>
              <a:rPr lang="pl-PL" sz="1600" b="1" dirty="0"/>
              <a:t>zadanie</a:t>
            </a:r>
            <a:r>
              <a:rPr lang="pl-PL" sz="1600" dirty="0"/>
              <a:t> – jedną lub kilka pozycji </a:t>
            </a:r>
            <a:r>
              <a:rPr lang="pl-PL" sz="1600" b="1" dirty="0"/>
              <a:t>w zestawieniu rzeczowo-finansowym operacji </a:t>
            </a:r>
            <a:r>
              <a:rPr lang="pl-PL" sz="1600" dirty="0"/>
              <a:t>obejmujących dostawę, robotę budowlaną lub usługę, mającą być przedmiotem nabycia, pochodzącą od jednego wykonawcy o ściśle określonym przeznaczeniu lub </a:t>
            </a:r>
            <a:r>
              <a:rPr lang="pl-PL" sz="1400" dirty="0"/>
              <a:t>funkcjonalności</a:t>
            </a:r>
            <a:r>
              <a:rPr lang="pl-PL" sz="1600" dirty="0"/>
              <a:t> przy czym dostawa może obejmować zarówno jeden przedmiot, jak i całą partię, robota budowlana może składać się z jednej roboty budowlanej bądź kilku robót budowlanych, a usługa może składać się z jednej usługi bądź kilku rodzajów usług; przy ustalaniu wartości zadania bierze się pod uwagę spełnienie łącznie następujących kryteriów:</a:t>
            </a:r>
          </a:p>
          <a:p>
            <a:pPr algn="just"/>
            <a:r>
              <a:rPr lang="pl-PL" sz="1600" dirty="0"/>
              <a:t>a) sumowaniu podlegają usługi, dostawy i roboty budowlane tego samego rodzaju i o tym samym przeznaczeniu,</a:t>
            </a:r>
          </a:p>
          <a:p>
            <a:pPr algn="just"/>
            <a:r>
              <a:rPr lang="pl-PL" sz="1600" dirty="0"/>
              <a:t>b) możliwe jest udzielenie zamówienia w tym samym czasie,</a:t>
            </a:r>
          </a:p>
          <a:p>
            <a:pPr algn="just"/>
            <a:r>
              <a:rPr lang="pl-PL" sz="1600" dirty="0"/>
              <a:t>c) możliwe jest wykonanie zadania przez jednego wykonawcę.</a:t>
            </a:r>
          </a:p>
        </p:txBody>
      </p:sp>
      <p:sp>
        <p:nvSpPr>
          <p:cNvPr id="6" name="Symbol zastępczy numeru slajdu 5"/>
          <p:cNvSpPr>
            <a:spLocks noGrp="1"/>
          </p:cNvSpPr>
          <p:nvPr>
            <p:ph type="sldNum" sz="quarter" idx="12"/>
          </p:nvPr>
        </p:nvSpPr>
        <p:spPr>
          <a:xfrm>
            <a:off x="8244408" y="6245280"/>
            <a:ext cx="442032" cy="475920"/>
          </a:xfrm>
        </p:spPr>
        <p:txBody>
          <a:bodyPr/>
          <a:lstStyle/>
          <a:p>
            <a:pPr lvl="0" algn="ctr"/>
            <a:fld id="{FE639234-1AE9-4469-90CC-0270EB2BF86A}" type="slidenum">
              <a:rPr lang="pl-PL" sz="900" smtClean="0"/>
              <a:pPr lvl="0" algn="ctr"/>
              <a:t>20</a:t>
            </a:fld>
            <a:endParaRPr lang="pl-PL" sz="900" dirty="0"/>
          </a:p>
        </p:txBody>
      </p:sp>
    </p:spTree>
    <p:extLst>
      <p:ext uri="{BB962C8B-B14F-4D97-AF65-F5344CB8AC3E}">
        <p14:creationId xmlns:p14="http://schemas.microsoft.com/office/powerpoint/2010/main" val="711689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Niedopełnienie obowiązku upublicznienia zapytania </a:t>
            </a:r>
            <a:r>
              <a:rPr lang="pl-PL" sz="2400" b="1" dirty="0" smtClean="0">
                <a:effectLst>
                  <a:outerShdw blurRad="38100" dist="38100" dir="2700000" algn="tl">
                    <a:srgbClr val="000000">
                      <a:alpha val="43137"/>
                    </a:srgbClr>
                  </a:outerShdw>
                </a:effectLst>
              </a:rPr>
              <a:t>ofertowego (pozycja 1 taryfikatora’) - </a:t>
            </a:r>
            <a:r>
              <a:rPr lang="pl-PL" sz="2400" b="1" dirty="0">
                <a:effectLst>
                  <a:outerShdw blurRad="38100" dist="38100" dir="2700000" algn="tl">
                    <a:srgbClr val="000000">
                      <a:alpha val="43137"/>
                    </a:srgbClr>
                  </a:outerShdw>
                </a:effectLst>
              </a:rPr>
              <a:t>100 %</a:t>
            </a:r>
          </a:p>
        </p:txBody>
      </p:sp>
      <p:sp>
        <p:nvSpPr>
          <p:cNvPr id="3" name="pole tekstowe 2"/>
          <p:cNvSpPr txBox="1"/>
          <p:nvPr/>
        </p:nvSpPr>
        <p:spPr>
          <a:xfrm>
            <a:off x="899592" y="1700808"/>
            <a:ext cx="7488832" cy="2862322"/>
          </a:xfrm>
          <a:prstGeom prst="rect">
            <a:avLst/>
          </a:prstGeom>
          <a:noFill/>
        </p:spPr>
        <p:txBody>
          <a:bodyPr wrap="square" rtlCol="0">
            <a:spAutoFit/>
          </a:bodyPr>
          <a:lstStyle/>
          <a:p>
            <a:pPr algn="just"/>
            <a:r>
              <a:rPr lang="pl-PL" dirty="0"/>
              <a:t>Art. 43a ust 3. </a:t>
            </a:r>
            <a:r>
              <a:rPr lang="pl-PL" dirty="0" smtClean="0"/>
              <a:t>ustawy o </a:t>
            </a:r>
            <a:r>
              <a:rPr lang="pl-PL" dirty="0" err="1" smtClean="0"/>
              <a:t>wrow</a:t>
            </a:r>
            <a:r>
              <a:rPr lang="pl-PL" dirty="0" smtClean="0"/>
              <a:t>, Przez </a:t>
            </a:r>
            <a:r>
              <a:rPr lang="pl-PL" dirty="0"/>
              <a:t>najkorzystniejszą ofertę w zakresie danego zadania ujętego w zestawieniu rzeczowo-finansowym operacji należy rozumieć ofertę złożoną w odpowiedzi na zapytanie ofertowe udostępnione przez podmiot ubiegający się o przyznanie pomocy lub pomocy technicznej albo beneficjenta różnym podmiotom przez zamieszczenie na stronie internetowej prowadzonej przez Agencję</a:t>
            </a:r>
          </a:p>
          <a:p>
            <a:pPr algn="just"/>
            <a:endParaRPr lang="pl-PL" dirty="0"/>
          </a:p>
          <a:p>
            <a:pPr algn="just"/>
            <a:r>
              <a:rPr lang="pl-PL" dirty="0">
                <a:effectLst>
                  <a:outerShdw blurRad="38100" dist="38100" dir="2700000" algn="tl">
                    <a:srgbClr val="000000">
                      <a:alpha val="43137"/>
                    </a:srgbClr>
                  </a:outerShdw>
                </a:effectLst>
                <a:hlinkClick r:id="rId2"/>
              </a:rPr>
              <a:t>https://</a:t>
            </a:r>
            <a:r>
              <a:rPr lang="pl-PL" dirty="0" smtClean="0">
                <a:effectLst>
                  <a:outerShdw blurRad="38100" dist="38100" dir="2700000" algn="tl">
                    <a:srgbClr val="000000">
                      <a:alpha val="43137"/>
                    </a:srgbClr>
                  </a:outerShdw>
                </a:effectLst>
                <a:hlinkClick r:id="rId2"/>
              </a:rPr>
              <a:t>www.portalogloszen.arimr.gov.pl/portal-ads/home.html#ogloszenia</a:t>
            </a:r>
            <a:endParaRPr lang="pl-PL" dirty="0" smtClean="0">
              <a:effectLst>
                <a:outerShdw blurRad="38100" dist="38100" dir="2700000" algn="tl">
                  <a:srgbClr val="000000">
                    <a:alpha val="43137"/>
                  </a:srgbClr>
                </a:outerShdw>
              </a:effectLst>
            </a:endParaRPr>
          </a:p>
          <a:p>
            <a:pPr algn="just"/>
            <a:endParaRPr lang="pl-PL" dirty="0"/>
          </a:p>
          <a:p>
            <a:pPr algn="just"/>
            <a:endParaRPr lang="pl-PL" dirty="0"/>
          </a:p>
        </p:txBody>
      </p:sp>
      <p:sp>
        <p:nvSpPr>
          <p:cNvPr id="5" name="Symbol zastępczy numeru slajdu 4"/>
          <p:cNvSpPr>
            <a:spLocks noGrp="1"/>
          </p:cNvSpPr>
          <p:nvPr>
            <p:ph type="sldNum" sz="quarter" idx="12"/>
          </p:nvPr>
        </p:nvSpPr>
        <p:spPr>
          <a:xfrm>
            <a:off x="8100392" y="6245280"/>
            <a:ext cx="586048" cy="475920"/>
          </a:xfrm>
        </p:spPr>
        <p:txBody>
          <a:bodyPr/>
          <a:lstStyle/>
          <a:p>
            <a:pPr lvl="0" algn="ctr"/>
            <a:fld id="{FE639234-1AE9-4469-90CC-0270EB2BF86A}" type="slidenum">
              <a:rPr lang="pl-PL" sz="900" smtClean="0"/>
              <a:pPr lvl="0" algn="ctr"/>
              <a:t>21</a:t>
            </a:fld>
            <a:endParaRPr lang="pl-PL" sz="900" dirty="0"/>
          </a:p>
        </p:txBody>
      </p:sp>
    </p:spTree>
    <p:extLst>
      <p:ext uri="{BB962C8B-B14F-4D97-AF65-F5344CB8AC3E}">
        <p14:creationId xmlns:p14="http://schemas.microsoft.com/office/powerpoint/2010/main" val="152199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smtClean="0">
                <a:effectLst>
                  <a:outerShdw blurRad="38100" dist="38100" dir="2700000" algn="tl">
                    <a:srgbClr val="000000">
                      <a:alpha val="43137"/>
                    </a:srgbClr>
                  </a:outerShdw>
                </a:effectLst>
              </a:rPr>
              <a:t>Powiązania kapitałowe i osobowe</a:t>
            </a:r>
            <a:br>
              <a:rPr lang="pl-PL" sz="2400" b="1" dirty="0" smtClean="0">
                <a:effectLst>
                  <a:outerShdw blurRad="38100" dist="38100" dir="2700000" algn="tl">
                    <a:srgbClr val="000000">
                      <a:alpha val="43137"/>
                    </a:srgbClr>
                  </a:outerShdw>
                </a:effectLst>
              </a:rPr>
            </a:br>
            <a:r>
              <a:rPr lang="pl-PL" sz="2400" b="1" dirty="0" smtClean="0">
                <a:effectLst>
                  <a:outerShdw blurRad="38100" dist="38100" dir="2700000" algn="tl">
                    <a:srgbClr val="000000">
                      <a:alpha val="43137"/>
                    </a:srgbClr>
                  </a:outerShdw>
                </a:effectLst>
              </a:rPr>
              <a:t>(pozycja 2 taryfikatora’) - sankcja 100 %</a:t>
            </a:r>
            <a:endParaRPr lang="pl-PL" sz="2400" b="1" dirty="0">
              <a:effectLst>
                <a:outerShdw blurRad="38100" dist="38100" dir="2700000" algn="tl">
                  <a:srgbClr val="000000">
                    <a:alpha val="43137"/>
                  </a:srgbClr>
                </a:outerShdw>
              </a:effectLst>
            </a:endParaRPr>
          </a:p>
        </p:txBody>
      </p:sp>
      <p:sp>
        <p:nvSpPr>
          <p:cNvPr id="3" name="pole tekstowe 2"/>
          <p:cNvSpPr txBox="1"/>
          <p:nvPr/>
        </p:nvSpPr>
        <p:spPr>
          <a:xfrm>
            <a:off x="732312" y="1916832"/>
            <a:ext cx="7679016" cy="3785652"/>
          </a:xfrm>
          <a:prstGeom prst="rect">
            <a:avLst/>
          </a:prstGeom>
          <a:noFill/>
        </p:spPr>
        <p:txBody>
          <a:bodyPr wrap="square" rtlCol="0">
            <a:spAutoFit/>
          </a:bodyPr>
          <a:lstStyle/>
          <a:p>
            <a:pPr algn="just"/>
            <a:r>
              <a:rPr lang="pl-PL" sz="1600" dirty="0"/>
              <a:t>Art. 43 a ust 4 ustawy o </a:t>
            </a:r>
            <a:r>
              <a:rPr lang="pl-PL" sz="1600" dirty="0" err="1"/>
              <a:t>wrow</a:t>
            </a:r>
            <a:r>
              <a:rPr lang="pl-PL" sz="1600" dirty="0"/>
              <a:t>, Przez powiązania osobowe lub kapitałowe rozumie się wzajemne powiązania między podmiotem ubiegającym się o przyznanie pomocy lub pomocy technicznej lub </a:t>
            </a:r>
            <a:r>
              <a:rPr lang="pl-PL" sz="1600" b="1" dirty="0"/>
              <a:t>beneficjentem, lub osobami upoważnionymi do zaciągania zobowiązań w ich imieniu, lub osobami wykonującymi w ich imieniu czynności związane z przygotowaniem i przeprowadzeniem postępowania</a:t>
            </a:r>
            <a:r>
              <a:rPr lang="pl-PL" sz="1600" dirty="0"/>
              <a:t> w sprawie wyboru wykonawcy a wykonawcą, polegające na:</a:t>
            </a:r>
          </a:p>
          <a:p>
            <a:pPr algn="just"/>
            <a:r>
              <a:rPr lang="pl-PL" sz="1600" dirty="0"/>
              <a:t>1) uczestniczeniu jako wspólnik w spółce cywilnej lub osobowej;</a:t>
            </a:r>
          </a:p>
          <a:p>
            <a:pPr algn="just"/>
            <a:r>
              <a:rPr lang="pl-PL" sz="1600" dirty="0"/>
              <a:t>2) posiadaniu co najmniej 10% udziałów lub akcji spółki kapitałowej;</a:t>
            </a:r>
          </a:p>
          <a:p>
            <a:pPr algn="just"/>
            <a:r>
              <a:rPr lang="pl-PL" sz="1600" dirty="0"/>
              <a:t>3) pełnieniu funkcji członka organu nadzorczego lub zarządzającego, prokurenta lub pełnomocnika;</a:t>
            </a:r>
          </a:p>
          <a:p>
            <a:pPr algn="just"/>
            <a:r>
              <a:rPr lang="pl-PL" sz="1600" dirty="0"/>
              <a:t>4) pozostawaniu w związku małżeńskim, w stosunku pokrewieństwa lub powinowactwa w linii prostej, pokrewieństwa drugiego stopnia lub powinowactwa drugiego stopnia w linii bocznej lub w stosunku przysposobienia, opieki lub kurateli;</a:t>
            </a:r>
          </a:p>
          <a:p>
            <a:pPr algn="just"/>
            <a:r>
              <a:rPr lang="pl-PL" sz="1600" dirty="0"/>
              <a:t>5) pozostawaniu z wykonawcą w takim stosunku prawnym lub faktycznym, że może to budzić uzasadnione wątpliwości co do bezstronności tych osób.</a:t>
            </a:r>
          </a:p>
        </p:txBody>
      </p:sp>
      <p:sp>
        <p:nvSpPr>
          <p:cNvPr id="5" name="Symbol zastępczy numeru slajdu 4"/>
          <p:cNvSpPr>
            <a:spLocks noGrp="1"/>
          </p:cNvSpPr>
          <p:nvPr>
            <p:ph type="sldNum" sz="quarter" idx="12"/>
          </p:nvPr>
        </p:nvSpPr>
        <p:spPr>
          <a:xfrm>
            <a:off x="8028384" y="6245280"/>
            <a:ext cx="658056" cy="475920"/>
          </a:xfrm>
        </p:spPr>
        <p:txBody>
          <a:bodyPr/>
          <a:lstStyle/>
          <a:p>
            <a:pPr lvl="0" algn="ctr"/>
            <a:fld id="{FE639234-1AE9-4469-90CC-0270EB2BF86A}" type="slidenum">
              <a:rPr lang="pl-PL" sz="900" smtClean="0"/>
              <a:pPr lvl="0" algn="ctr"/>
              <a:t>22</a:t>
            </a:fld>
            <a:endParaRPr lang="pl-PL" sz="900" dirty="0"/>
          </a:p>
        </p:txBody>
      </p:sp>
    </p:spTree>
    <p:extLst>
      <p:ext uri="{BB962C8B-B14F-4D97-AF65-F5344CB8AC3E}">
        <p14:creationId xmlns:p14="http://schemas.microsoft.com/office/powerpoint/2010/main" val="1537928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80"/>
            <a:ext cx="8229240" cy="778056"/>
          </a:xfrm>
        </p:spPr>
        <p:txBody>
          <a:bodyPr/>
          <a:lstStyle/>
          <a:p>
            <a:pPr>
              <a:buNone/>
            </a:pPr>
            <a:r>
              <a:rPr lang="pl-PL" sz="2400" b="1" dirty="0" smtClean="0">
                <a:effectLst>
                  <a:outerShdw blurRad="38100" dist="38100" dir="2700000" algn="tl">
                    <a:srgbClr val="000000">
                      <a:alpha val="43137"/>
                    </a:srgbClr>
                  </a:outerShdw>
                </a:effectLst>
              </a:rPr>
              <a:t>Warunki i kryteria oceny ofert </a:t>
            </a:r>
            <a:r>
              <a:rPr lang="pl-PL" sz="2400" b="1" dirty="0" smtClean="0">
                <a:effectLst>
                  <a:outerShdw blurRad="38100" dist="38100" dir="2700000" algn="tl">
                    <a:srgbClr val="000000">
                      <a:alpha val="43137"/>
                    </a:srgbClr>
                  </a:outerShdw>
                </a:effectLst>
              </a:rPr>
              <a:t>                                           (</a:t>
            </a:r>
            <a:r>
              <a:rPr lang="pl-PL" sz="2400" b="1" dirty="0" smtClean="0">
                <a:effectLst>
                  <a:outerShdw blurRad="38100" dist="38100" dir="2700000" algn="tl">
                    <a:srgbClr val="000000">
                      <a:alpha val="43137"/>
                    </a:srgbClr>
                  </a:outerShdw>
                </a:effectLst>
              </a:rPr>
              <a:t>pozycja 3, 4, 5 taryfikatora</a:t>
            </a:r>
            <a:r>
              <a:rPr lang="pl-PL" sz="2400" b="1" dirty="0">
                <a:effectLst>
                  <a:outerShdw blurRad="38100" dist="38100" dir="2700000" algn="tl">
                    <a:srgbClr val="000000">
                      <a:alpha val="43137"/>
                    </a:srgbClr>
                  </a:outerShdw>
                </a:effectLst>
              </a:rPr>
              <a:t>’) - sankcja 5%, 10%, 25 %</a:t>
            </a:r>
            <a:r>
              <a:rPr lang="pl-PL" sz="2400" b="1" dirty="0" smtClean="0">
                <a:effectLst>
                  <a:outerShdw blurRad="38100" dist="38100" dir="2700000" algn="tl">
                    <a:srgbClr val="000000">
                      <a:alpha val="43137"/>
                    </a:srgbClr>
                  </a:outerShdw>
                </a:effectLst>
              </a:rPr>
              <a:t/>
            </a:r>
            <a:br>
              <a:rPr lang="pl-PL" sz="2400" b="1" dirty="0" smtClean="0">
                <a:effectLst>
                  <a:outerShdw blurRad="38100" dist="38100" dir="2700000" algn="tl">
                    <a:srgbClr val="000000">
                      <a:alpha val="43137"/>
                    </a:srgbClr>
                  </a:outerShdw>
                </a:effectLst>
              </a:rPr>
            </a:br>
            <a:endParaRPr lang="pl-PL" sz="2400" b="1" dirty="0">
              <a:effectLst>
                <a:outerShdw blurRad="38100" dist="38100" dir="2700000" algn="tl">
                  <a:srgbClr val="000000">
                    <a:alpha val="43137"/>
                  </a:srgbClr>
                </a:outerShdw>
              </a:effectLst>
            </a:endParaRPr>
          </a:p>
        </p:txBody>
      </p:sp>
      <p:sp>
        <p:nvSpPr>
          <p:cNvPr id="3" name="pole tekstowe 2"/>
          <p:cNvSpPr txBox="1"/>
          <p:nvPr/>
        </p:nvSpPr>
        <p:spPr>
          <a:xfrm>
            <a:off x="465321" y="1340768"/>
            <a:ext cx="8029072" cy="4616648"/>
          </a:xfrm>
          <a:prstGeom prst="rect">
            <a:avLst/>
          </a:prstGeom>
          <a:noFill/>
        </p:spPr>
        <p:txBody>
          <a:bodyPr wrap="square" rtlCol="0">
            <a:spAutoFit/>
          </a:bodyPr>
          <a:lstStyle/>
          <a:p>
            <a:pPr algn="just"/>
            <a:r>
              <a:rPr lang="pl-PL" sz="1400" b="1" u="sng" dirty="0" smtClean="0"/>
              <a:t>Zapytanie ofertowe zawiera:</a:t>
            </a:r>
          </a:p>
          <a:p>
            <a:pPr algn="just"/>
            <a:endParaRPr lang="pl-PL" sz="1400" b="1" u="sng" dirty="0" smtClean="0"/>
          </a:p>
          <a:p>
            <a:pPr algn="just"/>
            <a:r>
              <a:rPr lang="pl-PL" sz="1400" dirty="0" smtClean="0"/>
              <a:t>2) jeden </a:t>
            </a:r>
            <a:r>
              <a:rPr lang="pl-PL" sz="1400" dirty="0"/>
              <a:t>warunek udziału w postępowaniu w sprawie wyboru przez beneficjenta wykonawcy danego zadania </a:t>
            </a:r>
            <a:r>
              <a:rPr lang="pl-PL" sz="1400" dirty="0" smtClean="0"/>
              <a:t>ujętego w </a:t>
            </a:r>
            <a:r>
              <a:rPr lang="pl-PL" sz="1400" dirty="0"/>
              <a:t>zestawieniu rzeczowo-finansowym operacji, przy czym każdy z warunków udziału w postępowaniu jest </a:t>
            </a:r>
            <a:r>
              <a:rPr lang="pl-PL" sz="1400" dirty="0" smtClean="0"/>
              <a:t>określony </a:t>
            </a:r>
            <a:r>
              <a:rPr lang="pl-PL" sz="1400" b="1" dirty="0" smtClean="0"/>
              <a:t>proporcjonalnie</a:t>
            </a:r>
            <a:r>
              <a:rPr lang="pl-PL" sz="1400" dirty="0" smtClean="0"/>
              <a:t> </a:t>
            </a:r>
            <a:r>
              <a:rPr lang="pl-PL" sz="1400" dirty="0"/>
              <a:t>do przedmiotu zamówienia, </a:t>
            </a:r>
            <a:r>
              <a:rPr lang="pl-PL" sz="1400" b="1" dirty="0"/>
              <a:t>nie utrudnia uczciwej konkurencji oraz zapewnia równe traktowanie wykonawców</a:t>
            </a:r>
            <a:r>
              <a:rPr lang="pl-PL" sz="1400" dirty="0"/>
              <a:t>,</a:t>
            </a:r>
          </a:p>
          <a:p>
            <a:pPr algn="just"/>
            <a:r>
              <a:rPr lang="pl-PL" sz="1400" dirty="0"/>
              <a:t>a także opis sposobu dokonywania oceny spełniania danego warunku, </a:t>
            </a:r>
            <a:r>
              <a:rPr lang="pl-PL" sz="1400" b="1" u="sng" dirty="0"/>
              <a:t>chyba że beneficjent nie </a:t>
            </a:r>
            <a:r>
              <a:rPr lang="pl-PL" sz="1400" b="1" u="sng" dirty="0" smtClean="0"/>
              <a:t>przewiduje warunków </a:t>
            </a:r>
            <a:r>
              <a:rPr lang="pl-PL" sz="1400" b="1" u="sng" dirty="0"/>
              <a:t>udziału w tym postępowaniu</a:t>
            </a:r>
            <a:r>
              <a:rPr lang="pl-PL" sz="1400" dirty="0"/>
              <a:t>;</a:t>
            </a:r>
          </a:p>
          <a:p>
            <a:pPr algn="just"/>
            <a:endParaRPr lang="pl-PL" sz="1400" dirty="0" smtClean="0"/>
          </a:p>
          <a:p>
            <a:pPr algn="just"/>
            <a:r>
              <a:rPr lang="pl-PL" sz="1400" dirty="0" smtClean="0"/>
              <a:t>3</a:t>
            </a:r>
            <a:r>
              <a:rPr lang="pl-PL" sz="1400" dirty="0"/>
              <a:t>) jedno kryterium oceny ofert, przy czym każde z kryteriów oceny ofert zawartych w tym zapytaniu </a:t>
            </a:r>
            <a:r>
              <a:rPr lang="pl-PL" sz="1400" b="1" dirty="0"/>
              <a:t>nie utrudnia </a:t>
            </a:r>
            <a:r>
              <a:rPr lang="pl-PL" sz="1400" b="1" dirty="0" smtClean="0"/>
              <a:t>uczciwej konkurencji</a:t>
            </a:r>
            <a:r>
              <a:rPr lang="pl-PL" sz="1400" b="1" dirty="0"/>
              <a:t>, zapewnia równe traktowanie wykonawców, jest związane z przedmiotem zamówienia oraz nie </a:t>
            </a:r>
            <a:r>
              <a:rPr lang="pl-PL" sz="1400" b="1" dirty="0" smtClean="0"/>
              <a:t>dotyczy właściwości </a:t>
            </a:r>
            <a:r>
              <a:rPr lang="pl-PL" sz="1400" b="1" dirty="0"/>
              <a:t>wykonawcy, w szczególności jego wiarygodności ekonomicznej, technicznej lub finansowej</a:t>
            </a:r>
            <a:r>
              <a:rPr lang="pl-PL" sz="1400" dirty="0"/>
              <a:t>;</a:t>
            </a:r>
          </a:p>
          <a:p>
            <a:pPr algn="just"/>
            <a:endParaRPr lang="pl-PL" sz="1400" dirty="0" smtClean="0"/>
          </a:p>
          <a:p>
            <a:pPr algn="just"/>
            <a:r>
              <a:rPr lang="pl-PL" sz="1400" dirty="0" smtClean="0"/>
              <a:t>4</a:t>
            </a:r>
            <a:r>
              <a:rPr lang="pl-PL" sz="1400" dirty="0"/>
              <a:t>) informację o </a:t>
            </a:r>
            <a:r>
              <a:rPr lang="pl-PL" sz="1400" b="1" dirty="0"/>
              <a:t>wagach punktowych lub procentowych </a:t>
            </a:r>
            <a:r>
              <a:rPr lang="pl-PL" sz="1400" dirty="0"/>
              <a:t>przypisanych do poszczególnych kryteriów oceny ofert oraz </a:t>
            </a:r>
            <a:r>
              <a:rPr lang="pl-PL" sz="1400" dirty="0" smtClean="0"/>
              <a:t>opis sposobu </a:t>
            </a:r>
            <a:r>
              <a:rPr lang="pl-PL" sz="1400" dirty="0"/>
              <a:t>przyznawania punktów za spełnienie danego kryterium oceny ofert, który nie utrudnia uczciwej </a:t>
            </a:r>
            <a:r>
              <a:rPr lang="pl-PL" sz="1400" dirty="0" smtClean="0"/>
              <a:t>konkurencji oraz </a:t>
            </a:r>
            <a:r>
              <a:rPr lang="pl-PL" sz="1400" dirty="0"/>
              <a:t>zapewnia równe traktowanie wykonawców, w przypadku określenia więcej niż jednego kryterium oceny ofert</a:t>
            </a:r>
            <a:r>
              <a:rPr lang="pl-PL" sz="1400" dirty="0" smtClean="0"/>
              <a:t>;</a:t>
            </a:r>
          </a:p>
          <a:p>
            <a:pPr algn="just"/>
            <a:endParaRPr lang="pl-PL" sz="1400" dirty="0"/>
          </a:p>
          <a:p>
            <a:pPr algn="just"/>
            <a:r>
              <a:rPr lang="pl-PL" sz="1400" b="1" dirty="0" smtClean="0"/>
              <a:t>Art. 43a ust 3 pkt 2) ustawy o </a:t>
            </a:r>
            <a:r>
              <a:rPr lang="pl-PL" sz="1400" b="1" dirty="0" err="1" smtClean="0"/>
              <a:t>wrow</a:t>
            </a:r>
            <a:r>
              <a:rPr lang="pl-PL" sz="1400" b="1" dirty="0" smtClean="0"/>
              <a:t>, wskazuję iż cena lub koszt muszą być jednym z kryteriów oceny ofert, lub jedynym kryterium.</a:t>
            </a:r>
            <a:endParaRPr lang="pl-PL" sz="1400" b="1" dirty="0"/>
          </a:p>
        </p:txBody>
      </p:sp>
      <p:sp>
        <p:nvSpPr>
          <p:cNvPr id="5" name="Symbol zastępczy numeru slajdu 4"/>
          <p:cNvSpPr>
            <a:spLocks noGrp="1"/>
          </p:cNvSpPr>
          <p:nvPr>
            <p:ph type="sldNum" sz="quarter" idx="12"/>
          </p:nvPr>
        </p:nvSpPr>
        <p:spPr>
          <a:xfrm>
            <a:off x="8028384" y="6245280"/>
            <a:ext cx="658056" cy="475920"/>
          </a:xfrm>
        </p:spPr>
        <p:txBody>
          <a:bodyPr/>
          <a:lstStyle/>
          <a:p>
            <a:pPr lvl="0" algn="ctr"/>
            <a:fld id="{FE639234-1AE9-4469-90CC-0270EB2BF86A}" type="slidenum">
              <a:rPr lang="pl-PL" sz="900" smtClean="0"/>
              <a:pPr lvl="0" algn="ctr"/>
              <a:t>23</a:t>
            </a:fld>
            <a:endParaRPr lang="pl-PL" sz="900" dirty="0"/>
          </a:p>
        </p:txBody>
      </p:sp>
    </p:spTree>
    <p:extLst>
      <p:ext uri="{BB962C8B-B14F-4D97-AF65-F5344CB8AC3E}">
        <p14:creationId xmlns:p14="http://schemas.microsoft.com/office/powerpoint/2010/main" val="2399959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80"/>
            <a:ext cx="8229240" cy="1714160"/>
          </a:xfrm>
        </p:spPr>
        <p:txBody>
          <a:bodyPr/>
          <a:lstStyle/>
          <a:p>
            <a:pPr>
              <a:buNone/>
            </a:pPr>
            <a:r>
              <a:rPr lang="pl-PL" sz="2000" b="1" dirty="0">
                <a:effectLst>
                  <a:outerShdw blurRad="38100" dist="38100" dir="2700000" algn="tl">
                    <a:srgbClr val="000000">
                      <a:alpha val="43137"/>
                    </a:srgbClr>
                  </a:outerShdw>
                </a:effectLst>
              </a:rPr>
              <a:t>Ustalenie zbyt krótkich terminów składania </a:t>
            </a:r>
            <a:r>
              <a:rPr lang="pl-PL" sz="2000" b="1" dirty="0" smtClean="0">
                <a:effectLst>
                  <a:outerShdw blurRad="38100" dist="38100" dir="2700000" algn="tl">
                    <a:srgbClr val="000000">
                      <a:alpha val="43137"/>
                    </a:srgbClr>
                  </a:outerShdw>
                </a:effectLst>
              </a:rPr>
              <a:t>ofert                           </a:t>
            </a:r>
            <a:r>
              <a:rPr lang="pl-PL" sz="2000" b="1" dirty="0" smtClean="0">
                <a:effectLst>
                  <a:outerShdw blurRad="38100" dist="38100" dir="2700000" algn="tl">
                    <a:srgbClr val="000000">
                      <a:alpha val="43137"/>
                    </a:srgbClr>
                  </a:outerShdw>
                </a:effectLst>
              </a:rPr>
              <a:t>(pozycja 7 taryfikatora’) - </a:t>
            </a:r>
            <a:r>
              <a:rPr lang="pl-PL" sz="2000" b="1" dirty="0">
                <a:effectLst>
                  <a:outerShdw blurRad="38100" dist="38100" dir="2700000" algn="tl">
                    <a:srgbClr val="000000">
                      <a:alpha val="43137"/>
                    </a:srgbClr>
                  </a:outerShdw>
                </a:effectLst>
              </a:rPr>
              <a:t>sankcje </a:t>
            </a:r>
            <a:r>
              <a:rPr lang="pl-PL" sz="2000" b="1" dirty="0" smtClean="0">
                <a:effectLst>
                  <a:outerShdw blurRad="38100" dist="38100" dir="2700000" algn="tl">
                    <a:srgbClr val="000000">
                      <a:alpha val="43137"/>
                    </a:srgbClr>
                  </a:outerShdw>
                </a:effectLst>
              </a:rPr>
              <a:t>                                                                25</a:t>
            </a:r>
            <a:r>
              <a:rPr lang="pl-PL" sz="2000" b="1" dirty="0">
                <a:effectLst>
                  <a:outerShdw blurRad="38100" dist="38100" dir="2700000" algn="tl">
                    <a:srgbClr val="000000">
                      <a:alpha val="43137"/>
                    </a:srgbClr>
                  </a:outerShdw>
                </a:effectLst>
              </a:rPr>
              <a:t>% </a:t>
            </a:r>
            <a:r>
              <a:rPr lang="pl-PL" sz="1800" b="1" dirty="0">
                <a:effectLst>
                  <a:outerShdw blurRad="38100" dist="38100" dir="2700000" algn="tl">
                    <a:srgbClr val="000000">
                      <a:alpha val="43137"/>
                    </a:srgbClr>
                  </a:outerShdw>
                </a:effectLst>
              </a:rPr>
              <a:t>- w przypadku gdy skrócenie terminu ≥ 50% terminu</a:t>
            </a:r>
            <a:r>
              <a:rPr lang="pl-PL" sz="2000" b="1" dirty="0">
                <a:effectLst>
                  <a:outerShdw blurRad="38100" dist="38100" dir="2700000" algn="tl">
                    <a:srgbClr val="000000">
                      <a:alpha val="43137"/>
                    </a:srgbClr>
                  </a:outerShdw>
                </a:effectLst>
              </a:rPr>
              <a:t>, </a:t>
            </a:r>
            <a:r>
              <a:rPr lang="pl-PL" sz="2000" b="1" dirty="0" smtClean="0">
                <a:effectLst>
                  <a:outerShdw blurRad="38100" dist="38100" dir="2700000" algn="tl">
                    <a:srgbClr val="000000">
                      <a:alpha val="43137"/>
                    </a:srgbClr>
                  </a:outerShdw>
                </a:effectLst>
              </a:rPr>
              <a:t>                                                                                    10</a:t>
            </a:r>
            <a:r>
              <a:rPr lang="pl-PL" sz="2000" b="1" dirty="0">
                <a:effectLst>
                  <a:outerShdw blurRad="38100" dist="38100" dir="2700000" algn="tl">
                    <a:srgbClr val="000000">
                      <a:alpha val="43137"/>
                    </a:srgbClr>
                  </a:outerShdw>
                </a:effectLst>
              </a:rPr>
              <a:t>% </a:t>
            </a:r>
            <a:r>
              <a:rPr lang="pl-PL" sz="1800" b="1" dirty="0">
                <a:effectLst>
                  <a:outerShdw blurRad="38100" dist="38100" dir="2700000" algn="tl">
                    <a:srgbClr val="000000">
                      <a:alpha val="43137"/>
                    </a:srgbClr>
                  </a:outerShdw>
                </a:effectLst>
              </a:rPr>
              <a:t>- w </a:t>
            </a:r>
            <a:r>
              <a:rPr lang="pl-PL" sz="1800" b="1" dirty="0" smtClean="0">
                <a:effectLst>
                  <a:outerShdw blurRad="38100" dist="38100" dir="2700000" algn="tl">
                    <a:srgbClr val="000000">
                      <a:alpha val="43137"/>
                    </a:srgbClr>
                  </a:outerShdw>
                </a:effectLst>
              </a:rPr>
              <a:t>przypadku gdy </a:t>
            </a:r>
            <a:r>
              <a:rPr lang="pl-PL" sz="1800" b="1" dirty="0">
                <a:effectLst>
                  <a:outerShdw blurRad="38100" dist="38100" dir="2700000" algn="tl">
                    <a:srgbClr val="000000">
                      <a:alpha val="43137"/>
                    </a:srgbClr>
                  </a:outerShdw>
                </a:effectLst>
              </a:rPr>
              <a:t>skrócenie terminu ≥ 30% terminu wymaganego</a:t>
            </a:r>
            <a:r>
              <a:rPr lang="pl-PL" sz="2000" b="1" dirty="0">
                <a:effectLst>
                  <a:outerShdw blurRad="38100" dist="38100" dir="2700000" algn="tl">
                    <a:srgbClr val="000000">
                      <a:alpha val="43137"/>
                    </a:srgbClr>
                  </a:outerShdw>
                </a:effectLst>
              </a:rPr>
              <a:t>, albo 2% </a:t>
            </a:r>
            <a:r>
              <a:rPr lang="pl-PL" sz="2000" b="1" dirty="0" smtClean="0">
                <a:effectLst>
                  <a:outerShdw blurRad="38100" dist="38100" dir="2700000" algn="tl">
                    <a:srgbClr val="000000">
                      <a:alpha val="43137"/>
                    </a:srgbClr>
                  </a:outerShdw>
                </a:effectLst>
              </a:rPr>
              <a:t>albo 5</a:t>
            </a:r>
            <a:r>
              <a:rPr lang="pl-PL" sz="2000" b="1" dirty="0">
                <a:effectLst>
                  <a:outerShdw blurRad="38100" dist="38100" dir="2700000" algn="tl">
                    <a:srgbClr val="000000">
                      <a:alpha val="43137"/>
                    </a:srgbClr>
                  </a:outerShdw>
                </a:effectLst>
              </a:rPr>
              <a:t>% – </a:t>
            </a:r>
            <a:r>
              <a:rPr lang="pl-PL" sz="1800" b="1" dirty="0">
                <a:effectLst>
                  <a:outerShdw blurRad="38100" dist="38100" dir="2700000" algn="tl">
                    <a:srgbClr val="000000">
                      <a:alpha val="43137"/>
                    </a:srgbClr>
                  </a:outerShdw>
                </a:effectLst>
              </a:rPr>
              <a:t>w pozostałych przypadkach</a:t>
            </a:r>
            <a:r>
              <a:rPr lang="pl-PL" sz="2000" b="1" dirty="0">
                <a:effectLst>
                  <a:outerShdw blurRad="38100" dist="38100" dir="2700000" algn="tl">
                    <a:srgbClr val="000000">
                      <a:alpha val="43137"/>
                    </a:srgbClr>
                  </a:outerShdw>
                </a:effectLst>
              </a:rPr>
              <a:t/>
            </a:r>
            <a:br>
              <a:rPr lang="pl-PL" sz="2000" b="1" dirty="0">
                <a:effectLst>
                  <a:outerShdw blurRad="38100" dist="38100" dir="2700000" algn="tl">
                    <a:srgbClr val="000000">
                      <a:alpha val="43137"/>
                    </a:srgbClr>
                  </a:outerShdw>
                </a:effectLst>
              </a:rPr>
            </a:br>
            <a:endParaRPr lang="pl-PL" sz="2000" b="1" dirty="0">
              <a:effectLst>
                <a:outerShdw blurRad="38100" dist="38100" dir="2700000" algn="tl">
                  <a:srgbClr val="000000">
                    <a:alpha val="43137"/>
                  </a:srgbClr>
                </a:outerShdw>
              </a:effectLst>
            </a:endParaRPr>
          </a:p>
        </p:txBody>
      </p:sp>
      <p:sp>
        <p:nvSpPr>
          <p:cNvPr id="3" name="pole tekstowe 2"/>
          <p:cNvSpPr txBox="1"/>
          <p:nvPr/>
        </p:nvSpPr>
        <p:spPr>
          <a:xfrm>
            <a:off x="755576" y="2204864"/>
            <a:ext cx="7812688" cy="3539430"/>
          </a:xfrm>
          <a:prstGeom prst="rect">
            <a:avLst/>
          </a:prstGeom>
          <a:noFill/>
        </p:spPr>
        <p:txBody>
          <a:bodyPr wrap="square" rtlCol="0">
            <a:spAutoFit/>
          </a:bodyPr>
          <a:lstStyle/>
          <a:p>
            <a:pPr algn="just"/>
            <a:r>
              <a:rPr lang="pl-PL" sz="1600" dirty="0"/>
              <a:t>termin na złożenie oferty nie może być krótszy niż 7 dni, a w przypadku zadań dotyczących robót budowlanych – 14 </a:t>
            </a:r>
            <a:r>
              <a:rPr lang="pl-PL" sz="1600" dirty="0" smtClean="0"/>
              <a:t>dni.</a:t>
            </a:r>
            <a:endParaRPr lang="pl-PL" sz="1600" dirty="0"/>
          </a:p>
          <a:p>
            <a:pPr algn="just"/>
            <a:endParaRPr lang="pl-PL" sz="1600" dirty="0"/>
          </a:p>
          <a:p>
            <a:pPr algn="just"/>
            <a:r>
              <a:rPr lang="pl-PL" sz="1600" dirty="0"/>
              <a:t>W odniesieniu do początku obliczania terminu art. 111 § 2 </a:t>
            </a:r>
            <a:r>
              <a:rPr lang="pl-PL" sz="1600" dirty="0" err="1"/>
              <a:t>kc</a:t>
            </a:r>
            <a:r>
              <a:rPr lang="pl-PL" sz="1600" dirty="0"/>
              <a:t> stanowi, że jeżeli początkiem terminu oznaczonego w dniach jest pewne zdarzenie, nie</a:t>
            </a:r>
          </a:p>
          <a:p>
            <a:pPr algn="just"/>
            <a:r>
              <a:rPr lang="pl-PL" sz="1600" dirty="0"/>
              <a:t>uwzględnia się przy obliczaniu terminu dnia, w którym to zdarzenie nastąpiło. Stosując ww. zasady z </a:t>
            </a:r>
            <a:r>
              <a:rPr lang="pl-PL" sz="1600" dirty="0" err="1"/>
              <a:t>kc</a:t>
            </a:r>
            <a:r>
              <a:rPr lang="pl-PL" sz="1600" dirty="0"/>
              <a:t>, dzień udostępnienia zapytania ofertowego nie byłby uwzględniony przy obliczaniu terminu na złożenie oferty (termin 7 albo 14 dniowy zaczynałby zatem swój bieg począwszy od dnia następującego po dniu udostępnienia zapytania ofertowego).</a:t>
            </a:r>
          </a:p>
          <a:p>
            <a:pPr algn="just"/>
            <a:endParaRPr lang="pl-PL" sz="1600" dirty="0"/>
          </a:p>
          <a:p>
            <a:pPr algn="just"/>
            <a:r>
              <a:rPr lang="pl-PL" sz="1600" dirty="0"/>
              <a:t>Dla końca biegu terminu, zastosowanie ma art. 111 § 1 </a:t>
            </a:r>
            <a:r>
              <a:rPr lang="pl-PL" sz="1600" dirty="0" err="1"/>
              <a:t>kc</a:t>
            </a:r>
            <a:r>
              <a:rPr lang="pl-PL" sz="1600" dirty="0"/>
              <a:t>, który stanowi, iż termin oznaczony w dniach kończy się z upływem ostatniego dnia. Tym samym,</a:t>
            </a:r>
          </a:p>
          <a:p>
            <a:pPr algn="just"/>
            <a:r>
              <a:rPr lang="pl-PL" sz="1600" dirty="0"/>
              <a:t>w przypadku, gdy beneficjent obowiązany jest do ustalenia terminu nie krótszego niż 7 albo 14 dni, co do zasady do tego terminu wliczyć należy pełny ostatni dzień – tj. do godz. 24:00.</a:t>
            </a:r>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24</a:t>
            </a:fld>
            <a:endParaRPr lang="pl-PL" sz="900" dirty="0"/>
          </a:p>
        </p:txBody>
      </p:sp>
    </p:spTree>
    <p:extLst>
      <p:ext uri="{BB962C8B-B14F-4D97-AF65-F5344CB8AC3E}">
        <p14:creationId xmlns:p14="http://schemas.microsoft.com/office/powerpoint/2010/main" val="2606895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2"/>
          <p:cNvSpPr txBox="1">
            <a:spLocks/>
          </p:cNvSpPr>
          <p:nvPr/>
        </p:nvSpPr>
        <p:spPr>
          <a:xfrm>
            <a:off x="395280" y="476280"/>
            <a:ext cx="8291160" cy="4896936"/>
          </a:xfrm>
          <a:prstGeom prst="rect">
            <a:avLst/>
          </a:prstGeom>
          <a:noFill/>
          <a:ln>
            <a:noFill/>
          </a:ln>
        </p:spPr>
        <p:txBody>
          <a:bodyPr vert="horz" wrap="square" lIns="90000" tIns="45000" rIns="90000" bIns="45000" anchor="t"/>
          <a:lstStyle>
            <a:defPPr marL="432000" lvl="0" indent="-324000" algn="l" rtl="0" hangingPunct="0">
              <a:spcBef>
                <a:spcPts val="0"/>
              </a:spcBef>
              <a:spcAft>
                <a:spcPts val="1417"/>
              </a:spcAft>
              <a:buSzPct val="45000"/>
              <a:buFont typeface="StarSymbol"/>
              <a:buNone/>
              <a:defRPr lang="pl-PL" sz="3200" b="0" i="0" u="none" strike="noStrike" kern="1200" spc="0">
                <a:ln>
                  <a:noFill/>
                </a:ln>
                <a:solidFill>
                  <a:srgbClr val="000000"/>
                </a:solidFill>
                <a:latin typeface="Arial"/>
                <a:ea typeface="Arial Unicode MS" pitchFamily="1"/>
                <a:cs typeface="Arial"/>
              </a:defRPr>
            </a:defPPr>
            <a:lvl1pPr marL="432000" lvl="0" indent="-324000" algn="l" rtl="0" hangingPunct="0">
              <a:spcBef>
                <a:spcPts val="0"/>
              </a:spcBef>
              <a:spcAft>
                <a:spcPts val="1417"/>
              </a:spcAft>
              <a:buSzPct val="45000"/>
              <a:buFont typeface="StarSymbol"/>
              <a:buChar char="●"/>
              <a:tabLst/>
              <a:defRPr lang="pl-PL" sz="3200" b="0" i="0" u="none" strike="noStrike" kern="1200" spc="0">
                <a:ln>
                  <a:noFill/>
                </a:ln>
                <a:solidFill>
                  <a:srgbClr val="000000"/>
                </a:solidFill>
                <a:latin typeface="Arial"/>
                <a:ea typeface="Arial Unicode MS" pitchFamily="1"/>
                <a:cs typeface="Arial"/>
              </a:defRPr>
            </a:lvl1pPr>
            <a:lvl2pPr marL="864000" lvl="1" indent="-324000" algn="l" rtl="0" hangingPunct="0">
              <a:spcBef>
                <a:spcPts val="0"/>
              </a:spcBef>
              <a:spcAft>
                <a:spcPts val="1134"/>
              </a:spcAft>
              <a:buSzPct val="75000"/>
              <a:buFont typeface="StarSymbol"/>
              <a:buChar char="–"/>
              <a:tabLst/>
              <a:defRPr lang="pl-PL" sz="2400" b="0" i="0" u="none" strike="noStrike" kern="1200" spc="0">
                <a:ln>
                  <a:noFill/>
                </a:ln>
                <a:solidFill>
                  <a:srgbClr val="000000"/>
                </a:solidFill>
                <a:latin typeface="Arial"/>
                <a:ea typeface="Arial Unicode MS" pitchFamily="1"/>
                <a:cs typeface="Arial"/>
              </a:defRPr>
            </a:lvl2pPr>
            <a:lvl3pPr marL="1295999" lvl="2" indent="-288000" algn="l" rtl="0" hangingPunct="0">
              <a:spcBef>
                <a:spcPts val="0"/>
              </a:spcBef>
              <a:spcAft>
                <a:spcPts val="850"/>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3pPr>
            <a:lvl4pPr marL="1728000" lvl="3" indent="-216000" algn="l" rtl="0" hangingPunct="0">
              <a:spcBef>
                <a:spcPts val="0"/>
              </a:spcBef>
              <a:spcAft>
                <a:spcPts val="567"/>
              </a:spcAft>
              <a:buSzPct val="75000"/>
              <a:buFont typeface="StarSymbol"/>
              <a:buChar char="–"/>
              <a:tabLst/>
              <a:defRPr lang="pl-PL" sz="2000" b="0" i="0" u="none" strike="noStrike" kern="1200" spc="0">
                <a:ln>
                  <a:noFill/>
                </a:ln>
                <a:solidFill>
                  <a:srgbClr val="000000"/>
                </a:solidFill>
                <a:latin typeface="Arial"/>
                <a:ea typeface="Arial Unicode MS" pitchFamily="1"/>
                <a:cs typeface="Arial"/>
              </a:defRPr>
            </a:lvl4pPr>
            <a:lvl5pPr marL="2160000" lvl="4"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5pPr>
            <a:lvl6pPr marL="2592000" lvl="5"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6pPr>
            <a:lvl7pPr marL="3024000" lvl="6"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7pPr>
            <a:lvl8pPr marL="3456000" lvl="7"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8pPr>
            <a:lvl9pPr marL="3887999" marR="0" lvl="8"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9pPr>
          </a:lstStyle>
          <a:p>
            <a:pPr marL="0" indent="0" algn="ctr">
              <a:lnSpc>
                <a:spcPct val="150000"/>
              </a:lnSpc>
              <a:spcBef>
                <a:spcPts val="1250"/>
              </a:spcBef>
              <a:spcAft>
                <a:spcPts val="0"/>
              </a:spcAft>
              <a:buClr>
                <a:srgbClr val="000000"/>
              </a:buClr>
              <a:buFont typeface="StarSymbol"/>
              <a:buNone/>
            </a:pPr>
            <a:r>
              <a:rPr lang="pl-PL" sz="2400" b="1" dirty="0" smtClean="0">
                <a:effectLst>
                  <a:outerShdw blurRad="38100" dist="38100" dir="2700000" algn="tl">
                    <a:srgbClr val="000000">
                      <a:alpha val="43137"/>
                    </a:srgbClr>
                  </a:outerShdw>
                </a:effectLst>
                <a:latin typeface="+mn-lt"/>
                <a:cs typeface="Arial" pitchFamily="2"/>
              </a:rPr>
              <a:t>Pozostałe możliwe uchybienia w trybie konkurencyjnym</a:t>
            </a:r>
          </a:p>
          <a:p>
            <a:pPr marL="342900" indent="-342900" algn="just">
              <a:lnSpc>
                <a:spcPct val="150000"/>
              </a:lnSpc>
              <a:spcBef>
                <a:spcPts val="1250"/>
              </a:spcBef>
              <a:spcAft>
                <a:spcPts val="0"/>
              </a:spcAft>
              <a:buClr>
                <a:srgbClr val="000000"/>
              </a:buClr>
              <a:buFont typeface="Wingdings" panose="05000000000000000000" pitchFamily="2" charset="2"/>
              <a:buChar char="§"/>
            </a:pPr>
            <a:r>
              <a:rPr lang="pl-PL" sz="2000" dirty="0" smtClean="0">
                <a:latin typeface="+mn-lt"/>
                <a:cs typeface="Arial" pitchFamily="2"/>
              </a:rPr>
              <a:t>Niezgodność w zakresie wyboru  najkorzystniejszej oferty; </a:t>
            </a:r>
          </a:p>
          <a:p>
            <a:pPr marL="342900" indent="-342900" algn="just">
              <a:lnSpc>
                <a:spcPct val="150000"/>
              </a:lnSpc>
              <a:spcBef>
                <a:spcPts val="1250"/>
              </a:spcBef>
              <a:spcAft>
                <a:spcPts val="0"/>
              </a:spcAft>
              <a:buClr>
                <a:srgbClr val="000000"/>
              </a:buClr>
              <a:buFont typeface="Wingdings" panose="05000000000000000000" pitchFamily="2" charset="2"/>
              <a:buChar char="§"/>
            </a:pPr>
            <a:r>
              <a:rPr lang="pl-PL" sz="2000" dirty="0">
                <a:latin typeface="+mn-lt"/>
                <a:cs typeface="Arial" pitchFamily="2"/>
              </a:rPr>
              <a:t>Niejednoznaczny/ dyskryminujący opis przedmiotu zamówienia; </a:t>
            </a:r>
          </a:p>
          <a:p>
            <a:pPr marL="342900" indent="-342900" algn="just">
              <a:lnSpc>
                <a:spcPct val="150000"/>
              </a:lnSpc>
              <a:spcBef>
                <a:spcPts val="1250"/>
              </a:spcBef>
              <a:spcAft>
                <a:spcPts val="0"/>
              </a:spcAft>
              <a:buClr>
                <a:srgbClr val="000000"/>
              </a:buClr>
              <a:buFont typeface="Wingdings" panose="05000000000000000000" pitchFamily="2" charset="2"/>
              <a:buChar char="§"/>
            </a:pPr>
            <a:r>
              <a:rPr lang="pl-PL" sz="2000" dirty="0">
                <a:latin typeface="+mn-lt"/>
                <a:cs typeface="Arial" pitchFamily="2"/>
              </a:rPr>
              <a:t>Niedozwolona zmiana postanowień zawartej umowy;</a:t>
            </a:r>
          </a:p>
          <a:p>
            <a:pPr marL="342900" indent="-342900" algn="just">
              <a:lnSpc>
                <a:spcPct val="150000"/>
              </a:lnSpc>
              <a:spcBef>
                <a:spcPts val="1250"/>
              </a:spcBef>
              <a:spcAft>
                <a:spcPts val="0"/>
              </a:spcAft>
              <a:buClr>
                <a:srgbClr val="000000"/>
              </a:buClr>
              <a:buFont typeface="Wingdings" panose="05000000000000000000" pitchFamily="2" charset="2"/>
              <a:buChar char="§"/>
            </a:pPr>
            <a:r>
              <a:rPr lang="pl-PL" sz="2000" dirty="0">
                <a:latin typeface="+mn-lt"/>
                <a:cs typeface="Arial" pitchFamily="2"/>
              </a:rPr>
              <a:t>Niedopełnienie obowiązku upublicznienia informacji o wyniku podstępowania; </a:t>
            </a:r>
          </a:p>
          <a:p>
            <a:pPr marL="342900" indent="-342900" algn="just">
              <a:lnSpc>
                <a:spcPct val="150000"/>
              </a:lnSpc>
              <a:spcBef>
                <a:spcPts val="1250"/>
              </a:spcBef>
              <a:spcAft>
                <a:spcPts val="0"/>
              </a:spcAft>
              <a:buClr>
                <a:srgbClr val="000000"/>
              </a:buClr>
              <a:buFont typeface="Wingdings" panose="05000000000000000000" pitchFamily="2" charset="2"/>
              <a:buChar char="§"/>
            </a:pPr>
            <a:r>
              <a:rPr lang="pl-PL" sz="2000" dirty="0">
                <a:latin typeface="+mn-lt"/>
                <a:cs typeface="Arial" pitchFamily="2"/>
              </a:rPr>
              <a:t>Niezgodność w zakresie dokumentowania postępowania. </a:t>
            </a:r>
          </a:p>
          <a:p>
            <a:pPr marL="0" indent="0" algn="just">
              <a:lnSpc>
                <a:spcPct val="150000"/>
              </a:lnSpc>
              <a:spcBef>
                <a:spcPts val="1250"/>
              </a:spcBef>
              <a:spcAft>
                <a:spcPts val="0"/>
              </a:spcAft>
              <a:buClr>
                <a:srgbClr val="000000"/>
              </a:buClr>
              <a:buNone/>
            </a:pPr>
            <a:endParaRPr lang="pl-PL" sz="2000" dirty="0" smtClean="0">
              <a:latin typeface="+mn-lt"/>
              <a:cs typeface="Arial" pitchFamily="2"/>
            </a:endParaRPr>
          </a:p>
          <a:p>
            <a:pPr marL="342900" indent="-342900" algn="just">
              <a:lnSpc>
                <a:spcPct val="150000"/>
              </a:lnSpc>
              <a:spcBef>
                <a:spcPts val="1250"/>
              </a:spcBef>
              <a:spcAft>
                <a:spcPts val="0"/>
              </a:spcAft>
              <a:buClr>
                <a:srgbClr val="000000"/>
              </a:buClr>
              <a:buFont typeface="Wingdings" panose="05000000000000000000" pitchFamily="2" charset="2"/>
              <a:buChar char="§"/>
            </a:pPr>
            <a:endParaRPr lang="pl-PL" sz="2000" dirty="0" smtClean="0">
              <a:latin typeface="Arial" pitchFamily="18"/>
              <a:cs typeface="Arial" pitchFamily="2"/>
            </a:endParaRPr>
          </a:p>
          <a:p>
            <a:pPr marL="0" indent="0" algn="ctr">
              <a:lnSpc>
                <a:spcPct val="150000"/>
              </a:lnSpc>
              <a:spcBef>
                <a:spcPts val="638"/>
              </a:spcBef>
              <a:spcAft>
                <a:spcPts val="0"/>
              </a:spcAft>
              <a:buFont typeface="StarSymbol"/>
              <a:buNone/>
            </a:pPr>
            <a:endParaRPr lang="pl-PL" sz="2000" b="1" dirty="0" smtClean="0">
              <a:latin typeface="Arial" pitchFamily="18"/>
              <a:cs typeface="Arial" pitchFamily="2"/>
            </a:endParaRPr>
          </a:p>
          <a:p>
            <a:pPr marL="0" indent="0" algn="ctr">
              <a:lnSpc>
                <a:spcPct val="150000"/>
              </a:lnSpc>
              <a:spcBef>
                <a:spcPts val="638"/>
              </a:spcBef>
              <a:spcAft>
                <a:spcPts val="0"/>
              </a:spcAft>
              <a:buFont typeface="StarSymbol"/>
              <a:buNone/>
            </a:pPr>
            <a:endParaRPr lang="pl-PL" sz="2000" b="1" dirty="0">
              <a:latin typeface="Arial" pitchFamily="18"/>
              <a:cs typeface="Arial" pitchFamily="2"/>
            </a:endParaRPr>
          </a:p>
        </p:txBody>
      </p:sp>
      <p:sp>
        <p:nvSpPr>
          <p:cNvPr id="4" name="Symbol zastępczy numeru slajdu 3"/>
          <p:cNvSpPr>
            <a:spLocks noGrp="1"/>
          </p:cNvSpPr>
          <p:nvPr>
            <p:ph type="sldNum" sz="quarter" idx="12"/>
          </p:nvPr>
        </p:nvSpPr>
        <p:spPr>
          <a:xfrm>
            <a:off x="8028384" y="6245280"/>
            <a:ext cx="658056" cy="475920"/>
          </a:xfrm>
        </p:spPr>
        <p:txBody>
          <a:bodyPr/>
          <a:lstStyle/>
          <a:p>
            <a:pPr lvl="0" algn="ctr"/>
            <a:fld id="{967D0C29-3045-4A5B-869F-CD60C92DB10E}" type="slidenum">
              <a:rPr lang="pl-PL" sz="900" smtClean="0"/>
              <a:pPr lvl="0" algn="ctr"/>
              <a:t>25</a:t>
            </a:fld>
            <a:endParaRPr lang="pl-PL" sz="900" dirty="0"/>
          </a:p>
        </p:txBody>
      </p:sp>
    </p:spTree>
    <p:extLst>
      <p:ext uri="{BB962C8B-B14F-4D97-AF65-F5344CB8AC3E}">
        <p14:creationId xmlns:p14="http://schemas.microsoft.com/office/powerpoint/2010/main" val="1016510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835696" y="1196752"/>
            <a:ext cx="4572000" cy="918200"/>
          </a:xfrm>
          <a:prstGeom prst="rect">
            <a:avLst/>
          </a:prstGeom>
        </p:spPr>
        <p:txBody>
          <a:bodyPr>
            <a:spAutoFit/>
          </a:bodyPr>
          <a:lstStyle/>
          <a:p>
            <a:pPr lvl="0" algn="ctr">
              <a:lnSpc>
                <a:spcPct val="150000"/>
              </a:lnSpc>
              <a:defRPr sz="1800"/>
            </a:pPr>
            <a:r>
              <a:rPr lang="pl-PL" sz="2000" b="1" dirty="0">
                <a:solidFill>
                  <a:srgbClr val="000000"/>
                </a:solidFill>
                <a:effectLst>
                  <a:outerShdw blurRad="38100" dist="38100" dir="2700000" algn="tl">
                    <a:srgbClr val="000000">
                      <a:alpha val="43137"/>
                    </a:srgbClr>
                  </a:outerShdw>
                </a:effectLst>
                <a:latin typeface="Arial" pitchFamily="18"/>
                <a:ea typeface="Arial Unicode MS" pitchFamily="2"/>
                <a:cs typeface="Arial Unicode MS" pitchFamily="2"/>
              </a:rPr>
              <a:t>DZIĘKUJĘ ZA UWAGĘ</a:t>
            </a:r>
          </a:p>
          <a:p>
            <a:pPr lvl="0" algn="ctr">
              <a:lnSpc>
                <a:spcPct val="150000"/>
              </a:lnSpc>
              <a:defRPr sz="1800"/>
            </a:pPr>
            <a:endParaRPr lang="pl-PL" dirty="0">
              <a:solidFill>
                <a:srgbClr val="000000"/>
              </a:solidFill>
              <a:latin typeface="Arial" pitchFamily="18"/>
              <a:ea typeface="Arial Unicode MS" pitchFamily="2"/>
              <a:cs typeface="Arial Unicode MS" pitchFamily="2"/>
            </a:endParaRPr>
          </a:p>
        </p:txBody>
      </p:sp>
      <p:sp>
        <p:nvSpPr>
          <p:cNvPr id="7" name="Prostokąt 2"/>
          <p:cNvSpPr txBox="1">
            <a:spLocks/>
          </p:cNvSpPr>
          <p:nvPr/>
        </p:nvSpPr>
        <p:spPr>
          <a:xfrm>
            <a:off x="1196088" y="2204864"/>
            <a:ext cx="6696744" cy="367455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defPPr marL="432000" lvl="0" indent="-324000" algn="l" rtl="0" hangingPunct="0">
              <a:spcBef>
                <a:spcPts val="0"/>
              </a:spcBef>
              <a:spcAft>
                <a:spcPts val="1417"/>
              </a:spcAft>
              <a:buSzPct val="45000"/>
              <a:buFont typeface="StarSymbol"/>
              <a:buNone/>
              <a:defRPr lang="pl-PL" sz="3200" b="0" i="0" u="none" strike="noStrike" kern="1200" spc="0">
                <a:ln>
                  <a:noFill/>
                </a:ln>
                <a:solidFill>
                  <a:srgbClr val="000000"/>
                </a:solidFill>
                <a:latin typeface="Arial"/>
                <a:ea typeface="Arial Unicode MS" pitchFamily="1"/>
                <a:cs typeface="Arial"/>
              </a:defRPr>
            </a:defPPr>
            <a:lvl1pPr marL="432000" lvl="0" indent="-324000" algn="l" rtl="0" hangingPunct="0">
              <a:spcBef>
                <a:spcPts val="0"/>
              </a:spcBef>
              <a:spcAft>
                <a:spcPts val="1417"/>
              </a:spcAft>
              <a:buSzPct val="45000"/>
              <a:buFont typeface="StarSymbol"/>
              <a:buChar char="●"/>
              <a:tabLst/>
              <a:defRPr lang="pl-PL" sz="3200" b="0" i="0" u="none" strike="noStrike" kern="1200" spc="0">
                <a:ln>
                  <a:noFill/>
                </a:ln>
                <a:solidFill>
                  <a:srgbClr val="000000"/>
                </a:solidFill>
                <a:latin typeface="Arial"/>
                <a:ea typeface="Arial Unicode MS" pitchFamily="1"/>
                <a:cs typeface="Arial"/>
              </a:defRPr>
            </a:lvl1pPr>
            <a:lvl2pPr marL="864000" lvl="1" indent="-324000" algn="l" rtl="0" hangingPunct="0">
              <a:spcBef>
                <a:spcPts val="0"/>
              </a:spcBef>
              <a:spcAft>
                <a:spcPts val="1134"/>
              </a:spcAft>
              <a:buSzPct val="75000"/>
              <a:buFont typeface="StarSymbol"/>
              <a:buChar char="–"/>
              <a:tabLst/>
              <a:defRPr lang="pl-PL" sz="2400" b="0" i="0" u="none" strike="noStrike" kern="1200" spc="0">
                <a:ln>
                  <a:noFill/>
                </a:ln>
                <a:solidFill>
                  <a:srgbClr val="000000"/>
                </a:solidFill>
                <a:latin typeface="Arial"/>
                <a:ea typeface="Arial Unicode MS" pitchFamily="1"/>
                <a:cs typeface="Arial"/>
              </a:defRPr>
            </a:lvl2pPr>
            <a:lvl3pPr marL="1295999" lvl="2" indent="-288000" algn="l" rtl="0" hangingPunct="0">
              <a:spcBef>
                <a:spcPts val="0"/>
              </a:spcBef>
              <a:spcAft>
                <a:spcPts val="850"/>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3pPr>
            <a:lvl4pPr marL="1728000" lvl="3" indent="-216000" algn="l" rtl="0" hangingPunct="0">
              <a:spcBef>
                <a:spcPts val="0"/>
              </a:spcBef>
              <a:spcAft>
                <a:spcPts val="567"/>
              </a:spcAft>
              <a:buSzPct val="75000"/>
              <a:buFont typeface="StarSymbol"/>
              <a:buChar char="–"/>
              <a:tabLst/>
              <a:defRPr lang="pl-PL" sz="2000" b="0" i="0" u="none" strike="noStrike" kern="1200" spc="0">
                <a:ln>
                  <a:noFill/>
                </a:ln>
                <a:solidFill>
                  <a:srgbClr val="000000"/>
                </a:solidFill>
                <a:latin typeface="Arial"/>
                <a:ea typeface="Arial Unicode MS" pitchFamily="1"/>
                <a:cs typeface="Arial"/>
              </a:defRPr>
            </a:lvl4pPr>
            <a:lvl5pPr marL="2160000" lvl="4"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5pPr>
            <a:lvl6pPr marL="2592000" lvl="5"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6pPr>
            <a:lvl7pPr marL="3024000" lvl="6"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7pPr>
            <a:lvl8pPr marL="3456000" lvl="7"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8pPr>
            <a:lvl9pPr marL="3887999" marR="0" lvl="8" indent="-216000" algn="l" rtl="0" hangingPunct="0">
              <a:spcBef>
                <a:spcPts val="0"/>
              </a:spcBef>
              <a:spcAft>
                <a:spcPts val="283"/>
              </a:spcAft>
              <a:buSzPct val="45000"/>
              <a:buFont typeface="StarSymbol"/>
              <a:buChar char="●"/>
              <a:tabLst/>
              <a:defRPr lang="pl-PL" sz="2000" b="0" i="0" u="none" strike="noStrike" kern="1200" spc="0">
                <a:ln>
                  <a:noFill/>
                </a:ln>
                <a:solidFill>
                  <a:srgbClr val="000000"/>
                </a:solidFill>
                <a:latin typeface="Arial"/>
                <a:ea typeface="Arial Unicode MS" pitchFamily="1"/>
                <a:cs typeface="Arial"/>
              </a:defRPr>
            </a:lvl9pPr>
          </a:lstStyle>
          <a:p>
            <a:pPr marL="0" indent="0" hangingPunct="1">
              <a:lnSpc>
                <a:spcPct val="150000"/>
              </a:lnSpc>
              <a:spcAft>
                <a:spcPts val="0"/>
              </a:spcAft>
              <a:buFont typeface="StarSymbol"/>
              <a:buNone/>
              <a:defRPr sz="1800"/>
            </a:pPr>
            <a:r>
              <a:rPr lang="pl-PL" sz="1800" dirty="0" smtClean="0">
                <a:effectLst>
                  <a:outerShdw blurRad="38100" dist="38100" dir="2700000" algn="tl">
                    <a:srgbClr val="000000">
                      <a:alpha val="43137"/>
                    </a:srgbClr>
                  </a:outerShdw>
                </a:effectLst>
                <a:latin typeface="Arial" pitchFamily="34"/>
                <a:cs typeface="Arial Unicode MS" pitchFamily="2"/>
              </a:rPr>
              <a:t>Kontakt:</a:t>
            </a:r>
          </a:p>
          <a:p>
            <a:pPr marL="0" indent="0" hangingPunct="1">
              <a:lnSpc>
                <a:spcPct val="150000"/>
              </a:lnSpc>
              <a:spcAft>
                <a:spcPts val="0"/>
              </a:spcAft>
              <a:buFont typeface="StarSymbol"/>
              <a:buNone/>
              <a:defRPr sz="1800"/>
            </a:pPr>
            <a:r>
              <a:rPr lang="pl-PL" sz="1800" dirty="0" smtClean="0">
                <a:effectLst>
                  <a:outerShdw blurRad="38100" dist="38100" dir="2700000" algn="tl">
                    <a:srgbClr val="000000">
                      <a:alpha val="43137"/>
                    </a:srgbClr>
                  </a:outerShdw>
                </a:effectLst>
                <a:latin typeface="Arial" pitchFamily="34"/>
                <a:cs typeface="Arial Unicode MS" pitchFamily="2"/>
              </a:rPr>
              <a:t>Urząd Marszałkowski Województwa Pomorskiego</a:t>
            </a:r>
          </a:p>
          <a:p>
            <a:pPr marL="0" indent="0" hangingPunct="1">
              <a:lnSpc>
                <a:spcPct val="150000"/>
              </a:lnSpc>
              <a:spcAft>
                <a:spcPts val="0"/>
              </a:spcAft>
              <a:buFont typeface="StarSymbol"/>
              <a:buNone/>
              <a:defRPr sz="1800"/>
            </a:pPr>
            <a:r>
              <a:rPr lang="pl-PL" sz="1800" dirty="0" smtClean="0">
                <a:effectLst>
                  <a:outerShdw blurRad="38100" dist="38100" dir="2700000" algn="tl">
                    <a:srgbClr val="000000">
                      <a:alpha val="43137"/>
                    </a:srgbClr>
                  </a:outerShdw>
                </a:effectLst>
                <a:latin typeface="Arial" pitchFamily="34"/>
                <a:cs typeface="Arial Unicode MS" pitchFamily="2"/>
              </a:rPr>
              <a:t>Departament Programów Rozwoju Obszarów Wiejskich </a:t>
            </a:r>
          </a:p>
          <a:p>
            <a:pPr marL="0" indent="0" hangingPunct="1">
              <a:lnSpc>
                <a:spcPct val="150000"/>
              </a:lnSpc>
              <a:spcAft>
                <a:spcPts val="0"/>
              </a:spcAft>
              <a:buFont typeface="StarSymbol"/>
              <a:buNone/>
              <a:defRPr sz="1800"/>
            </a:pPr>
            <a:r>
              <a:rPr lang="pl-PL" sz="1800" dirty="0" smtClean="0">
                <a:effectLst>
                  <a:outerShdw blurRad="38100" dist="38100" dir="2700000" algn="tl">
                    <a:srgbClr val="000000">
                      <a:alpha val="43137"/>
                    </a:srgbClr>
                  </a:outerShdw>
                </a:effectLst>
                <a:latin typeface="Arial" pitchFamily="34"/>
                <a:cs typeface="Arial Unicode MS" pitchFamily="2"/>
              </a:rPr>
              <a:t>ul. Okopowa 21/27 </a:t>
            </a:r>
          </a:p>
          <a:p>
            <a:pPr marL="0" indent="0" hangingPunct="1">
              <a:lnSpc>
                <a:spcPct val="150000"/>
              </a:lnSpc>
              <a:spcAft>
                <a:spcPts val="0"/>
              </a:spcAft>
              <a:buFont typeface="StarSymbol"/>
              <a:buNone/>
              <a:defRPr sz="1800"/>
            </a:pPr>
            <a:r>
              <a:rPr lang="pl-PL" sz="1800" dirty="0" smtClean="0">
                <a:effectLst>
                  <a:outerShdw blurRad="38100" dist="38100" dir="2700000" algn="tl">
                    <a:srgbClr val="000000">
                      <a:alpha val="43137"/>
                    </a:srgbClr>
                  </a:outerShdw>
                </a:effectLst>
                <a:latin typeface="Arial" pitchFamily="34"/>
                <a:cs typeface="Arial Unicode MS" pitchFamily="2"/>
              </a:rPr>
              <a:t>80-810 Gdańsk</a:t>
            </a:r>
          </a:p>
          <a:p>
            <a:pPr marL="0" indent="0" hangingPunct="1">
              <a:lnSpc>
                <a:spcPct val="150000"/>
              </a:lnSpc>
              <a:spcAft>
                <a:spcPts val="0"/>
              </a:spcAft>
              <a:buFont typeface="StarSymbol"/>
              <a:buNone/>
              <a:defRPr sz="1800"/>
            </a:pPr>
            <a:r>
              <a:rPr lang="pl-PL" sz="1800" dirty="0" smtClean="0">
                <a:effectLst>
                  <a:outerShdw blurRad="38100" dist="38100" dir="2700000" algn="tl">
                    <a:srgbClr val="000000">
                      <a:alpha val="43137"/>
                    </a:srgbClr>
                  </a:outerShdw>
                </a:effectLst>
                <a:latin typeface="Arial" pitchFamily="34"/>
                <a:cs typeface="Arial Unicode MS" pitchFamily="2"/>
              </a:rPr>
              <a:t>Tel. (58) 32-68-650</a:t>
            </a:r>
          </a:p>
          <a:p>
            <a:pPr marL="0" indent="0" hangingPunct="1">
              <a:lnSpc>
                <a:spcPct val="150000"/>
              </a:lnSpc>
              <a:spcAft>
                <a:spcPts val="0"/>
              </a:spcAft>
              <a:buFont typeface="StarSymbol"/>
              <a:buNone/>
              <a:defRPr sz="1800"/>
            </a:pPr>
            <a:r>
              <a:rPr lang="pl-PL" sz="1800" dirty="0" smtClean="0">
                <a:effectLst>
                  <a:outerShdw blurRad="38100" dist="38100" dir="2700000" algn="tl">
                    <a:srgbClr val="000000">
                      <a:alpha val="43137"/>
                    </a:srgbClr>
                  </a:outerShdw>
                </a:effectLst>
                <a:latin typeface="Arial" pitchFamily="34"/>
                <a:cs typeface="Arial Unicode MS" pitchFamily="2"/>
                <a:hlinkClick r:id="rId3"/>
              </a:rPr>
              <a:t>dprow@pomorskie.eu</a:t>
            </a:r>
            <a:endParaRPr lang="pl-PL" sz="1800" dirty="0" smtClean="0">
              <a:effectLst>
                <a:outerShdw blurRad="38100" dist="38100" dir="2700000" algn="tl">
                  <a:srgbClr val="000000">
                    <a:alpha val="43137"/>
                  </a:srgbClr>
                </a:outerShdw>
              </a:effectLst>
              <a:latin typeface="Arial" pitchFamily="34"/>
              <a:cs typeface="Arial Unicode MS" pitchFamily="2"/>
            </a:endParaRPr>
          </a:p>
          <a:p>
            <a:pPr marL="0" indent="0" hangingPunct="1">
              <a:lnSpc>
                <a:spcPct val="150000"/>
              </a:lnSpc>
              <a:spcAft>
                <a:spcPts val="0"/>
              </a:spcAft>
              <a:buNone/>
              <a:defRPr sz="1800"/>
            </a:pPr>
            <a:r>
              <a:rPr lang="pl-PL" sz="1800" dirty="0">
                <a:effectLst>
                  <a:outerShdw blurRad="38100" dist="38100" dir="2700000" algn="tl">
                    <a:srgbClr val="000000">
                      <a:alpha val="43137"/>
                    </a:srgbClr>
                  </a:outerShdw>
                </a:effectLst>
                <a:latin typeface="Arial" pitchFamily="34"/>
                <a:cs typeface="Arial Unicode MS" pitchFamily="2"/>
                <a:hlinkClick r:id="rId4"/>
              </a:rPr>
              <a:t>https://</a:t>
            </a:r>
            <a:r>
              <a:rPr lang="pl-PL" sz="1800" dirty="0" smtClean="0">
                <a:effectLst>
                  <a:outerShdw blurRad="38100" dist="38100" dir="2700000" algn="tl">
                    <a:srgbClr val="000000">
                      <a:alpha val="43137"/>
                    </a:srgbClr>
                  </a:outerShdw>
                </a:effectLst>
                <a:latin typeface="Arial" pitchFamily="34"/>
                <a:cs typeface="Arial Unicode MS" pitchFamily="2"/>
                <a:hlinkClick r:id="rId4"/>
              </a:rPr>
              <a:t>dprow.pomorskie.eu</a:t>
            </a:r>
            <a:endParaRPr lang="pl-PL" sz="1800" dirty="0" smtClean="0">
              <a:effectLst>
                <a:outerShdw blurRad="38100" dist="38100" dir="2700000" algn="tl">
                  <a:srgbClr val="000000">
                    <a:alpha val="43137"/>
                  </a:srgbClr>
                </a:outerShdw>
              </a:effectLst>
              <a:latin typeface="Arial" pitchFamily="34"/>
              <a:cs typeface="Arial Unicode MS" pitchFamily="2"/>
            </a:endParaRPr>
          </a:p>
          <a:p>
            <a:pPr marL="0" indent="0" hangingPunct="1">
              <a:lnSpc>
                <a:spcPct val="150000"/>
              </a:lnSpc>
              <a:spcAft>
                <a:spcPts val="0"/>
              </a:spcAft>
              <a:buNone/>
              <a:defRPr sz="1800"/>
            </a:pPr>
            <a:endParaRPr lang="pl-PL" sz="1800" dirty="0" smtClean="0">
              <a:latin typeface="Arial" pitchFamily="34"/>
              <a:cs typeface="Arial Unicode MS" pitchFamily="2"/>
            </a:endParaRPr>
          </a:p>
        </p:txBody>
      </p:sp>
      <p:sp>
        <p:nvSpPr>
          <p:cNvPr id="4" name="Symbol zastępczy numeru slajdu 3"/>
          <p:cNvSpPr>
            <a:spLocks noGrp="1"/>
          </p:cNvSpPr>
          <p:nvPr>
            <p:ph type="sldNum" sz="quarter" idx="12"/>
          </p:nvPr>
        </p:nvSpPr>
        <p:spPr>
          <a:xfrm>
            <a:off x="8028384" y="6245280"/>
            <a:ext cx="658056" cy="475920"/>
          </a:xfrm>
        </p:spPr>
        <p:txBody>
          <a:bodyPr/>
          <a:lstStyle/>
          <a:p>
            <a:pPr lvl="0" algn="ctr"/>
            <a:fld id="{967D0C29-3045-4A5B-869F-CD60C92DB10E}" type="slidenum">
              <a:rPr lang="pl-PL" sz="900" smtClean="0"/>
              <a:pPr lvl="0" algn="ctr"/>
              <a:t>26</a:t>
            </a:fld>
            <a:endParaRPr lang="pl-PL" sz="900" dirty="0"/>
          </a:p>
        </p:txBody>
      </p:sp>
    </p:spTree>
    <p:extLst>
      <p:ext uri="{BB962C8B-B14F-4D97-AF65-F5344CB8AC3E}">
        <p14:creationId xmlns:p14="http://schemas.microsoft.com/office/powerpoint/2010/main" val="751033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404664"/>
            <a:ext cx="7931224" cy="5112568"/>
          </a:xfrm>
        </p:spPr>
        <p:txBody>
          <a:bodyPr/>
          <a:lstStyle/>
          <a:p>
            <a:pPr>
              <a:buNone/>
            </a:pPr>
            <a:r>
              <a:rPr lang="pl-PL" sz="1800" b="1" dirty="0">
                <a:effectLst>
                  <a:outerShdw blurRad="38100" dist="38100" dir="2700000" algn="tl">
                    <a:srgbClr val="000000">
                      <a:alpha val="43137"/>
                    </a:srgbClr>
                  </a:outerShdw>
                </a:effectLst>
                <a:latin typeface="+mn-lt"/>
              </a:rPr>
              <a:t>§ 10 pkt </a:t>
            </a:r>
            <a:r>
              <a:rPr lang="pl-PL" sz="1800" b="1" dirty="0" smtClean="0">
                <a:effectLst>
                  <a:outerShdw blurRad="38100" dist="38100" dir="2700000" algn="tl">
                    <a:srgbClr val="000000">
                      <a:alpha val="43137"/>
                    </a:srgbClr>
                  </a:outerShdw>
                </a:effectLst>
                <a:latin typeface="+mn-lt"/>
              </a:rPr>
              <a:t>13  umowy o dofinansowanie wskazuje iż: </a:t>
            </a:r>
            <a:br>
              <a:rPr lang="pl-PL" sz="1800" b="1" dirty="0" smtClean="0">
                <a:effectLst>
                  <a:outerShdw blurRad="38100" dist="38100" dir="2700000" algn="tl">
                    <a:srgbClr val="000000">
                      <a:alpha val="43137"/>
                    </a:srgbClr>
                  </a:outerShdw>
                </a:effectLst>
                <a:latin typeface="+mn-lt"/>
              </a:rPr>
            </a:br>
            <a:r>
              <a:rPr lang="pl-PL" sz="1800" b="1" dirty="0" smtClean="0">
                <a:effectLst>
                  <a:outerShdw blurRad="38100" dist="38100" dir="2700000" algn="tl">
                    <a:srgbClr val="000000">
                      <a:alpha val="43137"/>
                    </a:srgbClr>
                  </a:outerShdw>
                </a:effectLst>
                <a:latin typeface="+mn-lt"/>
              </a:rPr>
              <a:t/>
            </a:r>
            <a:br>
              <a:rPr lang="pl-PL" sz="1800" b="1" dirty="0" smtClean="0">
                <a:effectLst>
                  <a:outerShdw blurRad="38100" dist="38100" dir="2700000" algn="tl">
                    <a:srgbClr val="000000">
                      <a:alpha val="43137"/>
                    </a:srgbClr>
                  </a:outerShdw>
                </a:effectLst>
                <a:latin typeface="+mn-lt"/>
              </a:rPr>
            </a:br>
            <a:r>
              <a:rPr lang="pl-PL" sz="1800" dirty="0" smtClean="0">
                <a:latin typeface="+mn-lt"/>
              </a:rPr>
              <a:t>W </a:t>
            </a:r>
            <a:r>
              <a:rPr lang="pl-PL" sz="1800" dirty="0">
                <a:latin typeface="+mn-lt"/>
              </a:rPr>
              <a:t>przypadku </a:t>
            </a:r>
            <a:r>
              <a:rPr lang="pl-PL" sz="1800" b="1" dirty="0">
                <a:latin typeface="+mn-lt"/>
              </a:rPr>
              <a:t>kosztów ogólnych</a:t>
            </a:r>
            <a:r>
              <a:rPr lang="pl-PL" sz="1800" dirty="0">
                <a:latin typeface="+mn-lt"/>
              </a:rPr>
              <a:t>, poniesionych w trybie ustawy </a:t>
            </a:r>
            <a:r>
              <a:rPr lang="pl-PL" sz="1800" dirty="0" err="1">
                <a:latin typeface="+mn-lt"/>
              </a:rPr>
              <a:t>pzp</a:t>
            </a:r>
            <a:r>
              <a:rPr lang="pl-PL" sz="1800" dirty="0">
                <a:latin typeface="+mn-lt"/>
              </a:rPr>
              <a:t> </a:t>
            </a:r>
            <a:r>
              <a:rPr lang="pl-PL" sz="1800" dirty="0" smtClean="0">
                <a:latin typeface="+mn-lt"/>
              </a:rPr>
              <a:t>                                     </a:t>
            </a:r>
            <a:r>
              <a:rPr lang="pl-PL" sz="1800" u="sng" dirty="0" smtClean="0">
                <a:latin typeface="+mn-lt"/>
              </a:rPr>
              <a:t>od </a:t>
            </a:r>
            <a:r>
              <a:rPr lang="pl-PL" sz="1800" u="sng" dirty="0">
                <a:latin typeface="+mn-lt"/>
              </a:rPr>
              <a:t>dnia 1 stycznia </a:t>
            </a:r>
            <a:r>
              <a:rPr lang="pl-PL" sz="1800" u="sng" dirty="0" smtClean="0">
                <a:latin typeface="+mn-lt"/>
              </a:rPr>
              <a:t>2014 </a:t>
            </a:r>
            <a:r>
              <a:rPr lang="pl-PL" sz="1800" u="sng" dirty="0">
                <a:latin typeface="+mn-lt"/>
              </a:rPr>
              <a:t>r. do dnia 17 stycznia 2017 r</a:t>
            </a:r>
            <a:r>
              <a:rPr lang="pl-PL" sz="1800" dirty="0">
                <a:latin typeface="+mn-lt"/>
              </a:rPr>
              <a:t>., gdy w wyniku przeprowadzenia oceny postępowania </a:t>
            </a:r>
            <a:r>
              <a:rPr lang="pl-PL" sz="1800" dirty="0" smtClean="0">
                <a:latin typeface="+mn-lt"/>
              </a:rPr>
              <a:t>o </a:t>
            </a:r>
            <a:r>
              <a:rPr lang="pl-PL" sz="1800" dirty="0">
                <a:latin typeface="+mn-lt"/>
              </a:rPr>
              <a:t>udzielenie zamówienia publicznego, o której mowa w § 6, Samorząd Województwa stwierdzi, że Beneficjent naruszył przepisy ustawy </a:t>
            </a:r>
            <a:r>
              <a:rPr lang="pl-PL" sz="1800" dirty="0" err="1">
                <a:latin typeface="+mn-lt"/>
              </a:rPr>
              <a:t>pzp</a:t>
            </a:r>
            <a:r>
              <a:rPr lang="pl-PL" sz="1800" dirty="0">
                <a:latin typeface="+mn-lt"/>
              </a:rPr>
              <a:t>, na etapie wniosku o płatność zostanie zastosowane zmniejszenie kwoty pomocy stosownie do</a:t>
            </a:r>
            <a:r>
              <a:rPr lang="pl-PL" sz="1800" dirty="0" smtClean="0">
                <a:latin typeface="+mn-lt"/>
              </a:rPr>
              <a:t>:</a:t>
            </a:r>
            <a:br>
              <a:rPr lang="pl-PL" sz="1800" dirty="0" smtClean="0">
                <a:latin typeface="+mn-lt"/>
              </a:rPr>
            </a:br>
            <a:r>
              <a:rPr lang="pl-PL" sz="1800" dirty="0">
                <a:latin typeface="+mn-lt"/>
              </a:rPr>
              <a:t/>
            </a:r>
            <a:br>
              <a:rPr lang="pl-PL" sz="1800" dirty="0">
                <a:latin typeface="+mn-lt"/>
              </a:rPr>
            </a:br>
            <a:r>
              <a:rPr lang="pl-PL" sz="1800" u="sng" dirty="0" smtClean="0">
                <a:effectLst>
                  <a:outerShdw blurRad="38100" dist="38100" dir="2700000" algn="tl">
                    <a:srgbClr val="000000">
                      <a:alpha val="43137"/>
                    </a:srgbClr>
                  </a:outerShdw>
                </a:effectLst>
                <a:latin typeface="+mn-lt"/>
              </a:rPr>
              <a:t>1) załącznika </a:t>
            </a:r>
            <a:r>
              <a:rPr lang="pl-PL" sz="1800" u="sng" dirty="0">
                <a:effectLst>
                  <a:outerShdw blurRad="38100" dist="38100" dir="2700000" algn="tl">
                    <a:srgbClr val="000000">
                      <a:alpha val="43137"/>
                    </a:srgbClr>
                  </a:outerShdw>
                </a:effectLst>
                <a:latin typeface="+mn-lt"/>
              </a:rPr>
              <a:t>nr 5 do umowy </a:t>
            </a:r>
            <a:r>
              <a:rPr lang="pl-PL" sz="1800" dirty="0">
                <a:latin typeface="+mn-lt"/>
              </a:rPr>
              <a:t>– jeżeli postępowanie o udzielenie zamówienia publicznego zostało wszczęte przed dniem wejścia w życie przepisów ustawy z dnia 22 czerwca 2016 r. o zmianie ustawy – Prawo zamówień publicznych oraz niektórych innych ustaw (Dz. U. poz. 1020); </a:t>
            </a:r>
            <a:r>
              <a:rPr lang="pl-PL" sz="1800" dirty="0" smtClean="0">
                <a:latin typeface="+mn-lt"/>
              </a:rPr>
              <a:t/>
            </a:r>
            <a:br>
              <a:rPr lang="pl-PL" sz="1800" dirty="0" smtClean="0">
                <a:latin typeface="+mn-lt"/>
              </a:rPr>
            </a:br>
            <a:r>
              <a:rPr lang="pl-PL" sz="1800" dirty="0">
                <a:latin typeface="+mn-lt"/>
              </a:rPr>
              <a:t/>
            </a:r>
            <a:br>
              <a:rPr lang="pl-PL" sz="1800" dirty="0">
                <a:latin typeface="+mn-lt"/>
              </a:rPr>
            </a:br>
            <a:r>
              <a:rPr lang="pl-PL" sz="1800" u="sng" dirty="0" smtClean="0">
                <a:effectLst>
                  <a:outerShdw blurRad="38100" dist="38100" dir="2700000" algn="tl">
                    <a:srgbClr val="000000">
                      <a:alpha val="43137"/>
                    </a:srgbClr>
                  </a:outerShdw>
                </a:effectLst>
                <a:latin typeface="+mn-lt"/>
              </a:rPr>
              <a:t>2) załącznika </a:t>
            </a:r>
            <a:r>
              <a:rPr lang="pl-PL" sz="1800" u="sng" dirty="0">
                <a:effectLst>
                  <a:outerShdw blurRad="38100" dist="38100" dir="2700000" algn="tl">
                    <a:srgbClr val="000000">
                      <a:alpha val="43137"/>
                    </a:srgbClr>
                  </a:outerShdw>
                </a:effectLst>
                <a:latin typeface="+mn-lt"/>
              </a:rPr>
              <a:t>nr 5a do umowy </a:t>
            </a:r>
            <a:r>
              <a:rPr lang="pl-PL" sz="1800" dirty="0">
                <a:latin typeface="+mn-lt"/>
              </a:rPr>
              <a:t>– jeżeli postępowanie o udzielenie zamówienia publicznego zostało wszczęte od dnia wejścia w życie przepisów ustawy z dnia 22 czerwca 2016 </a:t>
            </a:r>
            <a:r>
              <a:rPr lang="pl-PL" sz="1800" dirty="0" smtClean="0">
                <a:latin typeface="+mn-lt"/>
              </a:rPr>
              <a:t>r. o </a:t>
            </a:r>
            <a:r>
              <a:rPr lang="pl-PL" sz="1800" dirty="0">
                <a:latin typeface="+mn-lt"/>
              </a:rPr>
              <a:t>zmianie ustawy – Prawo zamówień publicznych oraz niektórych innych ustaw (Dz. U. poz. 1020);</a:t>
            </a:r>
            <a:br>
              <a:rPr lang="pl-PL" sz="1800" dirty="0">
                <a:latin typeface="+mn-lt"/>
              </a:rPr>
            </a:br>
            <a:endParaRPr lang="pl-PL" sz="1800" dirty="0">
              <a:latin typeface="+mn-lt"/>
            </a:endParaRPr>
          </a:p>
        </p:txBody>
      </p:sp>
      <p:sp>
        <p:nvSpPr>
          <p:cNvPr id="4" name="Symbol zastępczy numeru slajdu 3"/>
          <p:cNvSpPr>
            <a:spLocks noGrp="1"/>
          </p:cNvSpPr>
          <p:nvPr>
            <p:ph type="sldNum" sz="quarter" idx="12"/>
          </p:nvPr>
        </p:nvSpPr>
        <p:spPr>
          <a:xfrm>
            <a:off x="8244408" y="6245280"/>
            <a:ext cx="442032" cy="475920"/>
          </a:xfrm>
        </p:spPr>
        <p:txBody>
          <a:bodyPr/>
          <a:lstStyle/>
          <a:p>
            <a:pPr lvl="0" algn="ctr"/>
            <a:fld id="{FE639234-1AE9-4469-90CC-0270EB2BF86A}" type="slidenum">
              <a:rPr lang="pl-PL" sz="900" smtClean="0"/>
              <a:pPr lvl="0" algn="ctr"/>
              <a:t>3</a:t>
            </a:fld>
            <a:endParaRPr lang="pl-PL" sz="900" dirty="0"/>
          </a:p>
        </p:txBody>
      </p:sp>
    </p:spTree>
    <p:extLst>
      <p:ext uri="{BB962C8B-B14F-4D97-AF65-F5344CB8AC3E}">
        <p14:creationId xmlns:p14="http://schemas.microsoft.com/office/powerpoint/2010/main" val="1387095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000" b="1" dirty="0" smtClean="0">
                <a:effectLst>
                  <a:outerShdw blurRad="38100" dist="38100" dir="2700000" algn="tl">
                    <a:srgbClr val="000000">
                      <a:alpha val="43137"/>
                    </a:srgbClr>
                  </a:outerShdw>
                </a:effectLst>
              </a:rPr>
              <a:t>Rozporządzenie </a:t>
            </a:r>
            <a:r>
              <a:rPr lang="pl-PL" sz="2000" b="1" dirty="0" err="1" smtClean="0">
                <a:effectLst>
                  <a:outerShdw blurRad="38100" dist="38100" dir="2700000" algn="tl">
                    <a:srgbClr val="000000">
                      <a:alpha val="43137"/>
                    </a:srgbClr>
                  </a:outerShdw>
                </a:effectLst>
              </a:rPr>
              <a:t>ws</a:t>
            </a:r>
            <a:r>
              <a:rPr lang="pl-PL" sz="2000" b="1" dirty="0" smtClean="0">
                <a:effectLst>
                  <a:outerShdw blurRad="38100" dist="38100" dir="2700000" algn="tl">
                    <a:srgbClr val="000000">
                      <a:alpha val="43137"/>
                    </a:srgbClr>
                  </a:outerShdw>
                </a:effectLst>
              </a:rPr>
              <a:t>. trybu nakłada sankcje z tytułu „NIEZGODNOŚCI” dotyczącej stosowania przepisów </a:t>
            </a:r>
            <a:br>
              <a:rPr lang="pl-PL" sz="2000" b="1" dirty="0" smtClean="0">
                <a:effectLst>
                  <a:outerShdw blurRad="38100" dist="38100" dir="2700000" algn="tl">
                    <a:srgbClr val="000000">
                      <a:alpha val="43137"/>
                    </a:srgbClr>
                  </a:outerShdw>
                </a:effectLst>
              </a:rPr>
            </a:br>
            <a:r>
              <a:rPr lang="pl-PL" sz="2000" b="1" dirty="0" smtClean="0">
                <a:effectLst>
                  <a:outerShdw blurRad="38100" dist="38100" dir="2700000" algn="tl">
                    <a:srgbClr val="000000">
                      <a:alpha val="43137"/>
                    </a:srgbClr>
                  </a:outerShdw>
                </a:effectLst>
              </a:rPr>
              <a:t>o zamówieniach publicznych:</a:t>
            </a:r>
            <a:endParaRPr lang="pl-PL" sz="2000" b="1" dirty="0">
              <a:effectLst>
                <a:outerShdw blurRad="38100" dist="38100" dir="2700000" algn="tl">
                  <a:srgbClr val="000000">
                    <a:alpha val="43137"/>
                  </a:srgbClr>
                </a:outerShdw>
              </a:effectLst>
            </a:endParaRPr>
          </a:p>
        </p:txBody>
      </p:sp>
      <p:sp>
        <p:nvSpPr>
          <p:cNvPr id="3" name="pole tekstowe 2"/>
          <p:cNvSpPr txBox="1"/>
          <p:nvPr/>
        </p:nvSpPr>
        <p:spPr>
          <a:xfrm>
            <a:off x="1187624" y="1916832"/>
            <a:ext cx="7272808" cy="2862322"/>
          </a:xfrm>
          <a:prstGeom prst="rect">
            <a:avLst/>
          </a:prstGeom>
          <a:noFill/>
        </p:spPr>
        <p:txBody>
          <a:bodyPr wrap="square" rtlCol="0">
            <a:spAutoFit/>
          </a:bodyPr>
          <a:lstStyle/>
          <a:p>
            <a:pPr marL="285750" indent="-285750" algn="just">
              <a:buFont typeface="Wingdings" panose="05000000000000000000" pitchFamily="2" charset="2"/>
              <a:buChar char="q"/>
            </a:pPr>
            <a:r>
              <a:rPr lang="pl-PL" b="1" dirty="0" smtClean="0">
                <a:effectLst>
                  <a:outerShdw blurRad="38100" dist="38100" dir="2700000" algn="tl">
                    <a:srgbClr val="000000">
                      <a:alpha val="43137"/>
                    </a:srgbClr>
                  </a:outerShdw>
                </a:effectLst>
              </a:rPr>
              <a:t>Metodą </a:t>
            </a:r>
            <a:r>
              <a:rPr lang="pl-PL" b="1" dirty="0">
                <a:effectLst>
                  <a:outerShdw blurRad="38100" dist="38100" dir="2700000" algn="tl">
                    <a:srgbClr val="000000">
                      <a:alpha val="43137"/>
                    </a:srgbClr>
                  </a:outerShdw>
                </a:effectLst>
              </a:rPr>
              <a:t>dyferencyjną </a:t>
            </a:r>
            <a:r>
              <a:rPr lang="pl-PL" dirty="0"/>
              <a:t>-§ </a:t>
            </a:r>
            <a:r>
              <a:rPr lang="pl-PL" dirty="0" smtClean="0"/>
              <a:t>11 </a:t>
            </a:r>
            <a:r>
              <a:rPr lang="pl-PL" dirty="0"/>
              <a:t>pkt </a:t>
            </a:r>
            <a:r>
              <a:rPr lang="pl-PL" dirty="0" smtClean="0"/>
              <a:t>1 </a:t>
            </a:r>
            <a:r>
              <a:rPr lang="pl-PL" dirty="0" err="1" smtClean="0"/>
              <a:t>rozp</a:t>
            </a:r>
            <a:r>
              <a:rPr lang="pl-PL" dirty="0" smtClean="0"/>
              <a:t>. </a:t>
            </a:r>
            <a:r>
              <a:rPr lang="pl-PL" dirty="0" err="1" smtClean="0"/>
              <a:t>ws</a:t>
            </a:r>
            <a:r>
              <a:rPr lang="pl-PL" dirty="0" smtClean="0"/>
              <a:t>. trybu </a:t>
            </a:r>
            <a:r>
              <a:rPr lang="pl-PL" dirty="0"/>
              <a:t>– pomoc przysługuje w wysokości zmniejszonej o kwotę odpowiadającą kwocie pomocy, która przysługiwałaby na </a:t>
            </a:r>
            <a:r>
              <a:rPr lang="pl-PL" dirty="0" smtClean="0"/>
              <a:t>refundację kosztów </a:t>
            </a:r>
            <a:r>
              <a:rPr lang="pl-PL" dirty="0"/>
              <a:t>kwalifikowalnych poniesionych z naruszeniem tych </a:t>
            </a:r>
            <a:r>
              <a:rPr lang="pl-PL" dirty="0" smtClean="0"/>
              <a:t>przepisów</a:t>
            </a:r>
          </a:p>
          <a:p>
            <a:pPr marL="285750" indent="-285750" algn="just">
              <a:buFontTx/>
              <a:buChar char="-"/>
            </a:pPr>
            <a:endParaRPr lang="pl-PL" dirty="0" smtClean="0"/>
          </a:p>
          <a:p>
            <a:pPr marL="285750" indent="-285750" algn="just">
              <a:buFont typeface="Wingdings" panose="05000000000000000000" pitchFamily="2" charset="2"/>
              <a:buChar char="q"/>
            </a:pPr>
            <a:r>
              <a:rPr lang="pl-PL" b="1" dirty="0">
                <a:effectLst>
                  <a:outerShdw blurRad="38100" dist="38100" dir="2700000" algn="tl">
                    <a:srgbClr val="000000">
                      <a:alpha val="43137"/>
                    </a:srgbClr>
                  </a:outerShdw>
                </a:effectLst>
              </a:rPr>
              <a:t>Metodową wskaźnikową</a:t>
            </a:r>
            <a:r>
              <a:rPr lang="pl-PL" dirty="0"/>
              <a:t>- </a:t>
            </a:r>
            <a:r>
              <a:rPr lang="pl-PL" dirty="0" smtClean="0"/>
              <a:t>§ </a:t>
            </a:r>
            <a:r>
              <a:rPr lang="pl-PL" dirty="0"/>
              <a:t>11 pkt </a:t>
            </a:r>
            <a:r>
              <a:rPr lang="pl-PL" dirty="0" smtClean="0"/>
              <a:t>2 </a:t>
            </a:r>
            <a:r>
              <a:rPr lang="pl-PL" dirty="0" err="1"/>
              <a:t>rozp</a:t>
            </a:r>
            <a:r>
              <a:rPr lang="pl-PL" dirty="0"/>
              <a:t>. </a:t>
            </a:r>
            <a:r>
              <a:rPr lang="pl-PL" dirty="0" err="1"/>
              <a:t>ws</a:t>
            </a:r>
            <a:r>
              <a:rPr lang="pl-PL" dirty="0"/>
              <a:t>. trybu - W przypadku gdy nie jest możliwe precyzyjne ustalenie wysokości </a:t>
            </a:r>
            <a:r>
              <a:rPr lang="pl-PL" dirty="0" smtClean="0"/>
              <a:t>kosztów kwalifikowalnych </a:t>
            </a:r>
            <a:r>
              <a:rPr lang="pl-PL" dirty="0"/>
              <a:t>poniesionych z </a:t>
            </a:r>
            <a:r>
              <a:rPr lang="pl-PL" dirty="0" smtClean="0"/>
              <a:t>naruszeniem przepisów</a:t>
            </a:r>
            <a:r>
              <a:rPr lang="pl-PL" dirty="0"/>
              <a:t>, o których mowa w ust. 1, wysokość zmniejszenia oblicza się według </a:t>
            </a:r>
            <a:r>
              <a:rPr lang="pl-PL" dirty="0" smtClean="0"/>
              <a:t>wzoru, który odnosi się do wskaźnika % określonego w taryfikatorze.</a:t>
            </a:r>
            <a:endParaRPr lang="pl-PL" dirty="0"/>
          </a:p>
        </p:txBody>
      </p:sp>
      <p:sp>
        <p:nvSpPr>
          <p:cNvPr id="5" name="Symbol zastępczy numeru slajdu 4"/>
          <p:cNvSpPr>
            <a:spLocks noGrp="1"/>
          </p:cNvSpPr>
          <p:nvPr>
            <p:ph type="sldNum" sz="quarter" idx="12"/>
          </p:nvPr>
        </p:nvSpPr>
        <p:spPr>
          <a:xfrm>
            <a:off x="8316416" y="6245280"/>
            <a:ext cx="370024" cy="475920"/>
          </a:xfrm>
        </p:spPr>
        <p:txBody>
          <a:bodyPr/>
          <a:lstStyle/>
          <a:p>
            <a:pPr lvl="0"/>
            <a:fld id="{FE639234-1AE9-4469-90CC-0270EB2BF86A}" type="slidenum">
              <a:rPr lang="pl-PL" sz="900" smtClean="0"/>
              <a:t>4</a:t>
            </a:fld>
            <a:endParaRPr lang="pl-PL" sz="900" dirty="0"/>
          </a:p>
        </p:txBody>
      </p:sp>
    </p:spTree>
    <p:extLst>
      <p:ext uri="{BB962C8B-B14F-4D97-AF65-F5344CB8AC3E}">
        <p14:creationId xmlns:p14="http://schemas.microsoft.com/office/powerpoint/2010/main" val="2118982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Niedopełnienie obowiązku odpowiedniego ogłoszenia o zamówieniu (pozycje 1-4 taryfikatora</a:t>
            </a:r>
            <a:r>
              <a:rPr lang="pl-PL" sz="2400" b="1" dirty="0" smtClean="0">
                <a:effectLst>
                  <a:outerShdw blurRad="38100" dist="38100" dir="2700000" algn="tl">
                    <a:srgbClr val="000000">
                      <a:alpha val="43137"/>
                    </a:srgbClr>
                  </a:outerShdw>
                </a:effectLst>
              </a:rPr>
              <a:t>)</a:t>
            </a:r>
            <a:br>
              <a:rPr lang="pl-PL" sz="2400" b="1" dirty="0" smtClean="0">
                <a:effectLst>
                  <a:outerShdw blurRad="38100" dist="38100" dir="2700000" algn="tl">
                    <a:srgbClr val="000000">
                      <a:alpha val="43137"/>
                    </a:srgbClr>
                  </a:outerShdw>
                </a:effectLst>
              </a:rPr>
            </a:br>
            <a:r>
              <a:rPr lang="pl-PL" sz="2400" b="1" dirty="0" smtClean="0">
                <a:effectLst>
                  <a:outerShdw blurRad="38100" dist="38100" dir="2700000" algn="tl">
                    <a:srgbClr val="000000">
                      <a:alpha val="43137"/>
                    </a:srgbClr>
                  </a:outerShdw>
                </a:effectLst>
              </a:rPr>
              <a:t>- </a:t>
            </a:r>
            <a:r>
              <a:rPr lang="pl-PL" sz="2400" b="1" dirty="0">
                <a:effectLst>
                  <a:outerShdw blurRad="38100" dist="38100" dir="2700000" algn="tl">
                    <a:srgbClr val="000000">
                      <a:alpha val="43137"/>
                    </a:srgbClr>
                  </a:outerShdw>
                </a:effectLst>
              </a:rPr>
              <a:t>sankcja 25 </a:t>
            </a:r>
            <a:r>
              <a:rPr lang="pl-PL" sz="2400" b="1" dirty="0" smtClean="0">
                <a:effectLst>
                  <a:outerShdw blurRad="38100" dist="38100" dir="2700000" algn="tl">
                    <a:srgbClr val="000000">
                      <a:alpha val="43137"/>
                    </a:srgbClr>
                  </a:outerShdw>
                </a:effectLst>
              </a:rPr>
              <a:t>% - </a:t>
            </a:r>
            <a:r>
              <a:rPr lang="pl-PL" sz="2400" b="1" dirty="0">
                <a:effectLst>
                  <a:outerShdw blurRad="38100" dist="38100" dir="2700000" algn="tl">
                    <a:srgbClr val="000000">
                      <a:alpha val="43137"/>
                    </a:srgbClr>
                  </a:outerShdw>
                </a:effectLst>
              </a:rPr>
              <a:t>100 %.</a:t>
            </a:r>
          </a:p>
        </p:txBody>
      </p:sp>
      <p:sp>
        <p:nvSpPr>
          <p:cNvPr id="3" name="pole tekstowe 2"/>
          <p:cNvSpPr txBox="1"/>
          <p:nvPr/>
        </p:nvSpPr>
        <p:spPr>
          <a:xfrm>
            <a:off x="683568" y="1628800"/>
            <a:ext cx="7704856" cy="4555093"/>
          </a:xfrm>
          <a:prstGeom prst="rect">
            <a:avLst/>
          </a:prstGeom>
          <a:noFill/>
        </p:spPr>
        <p:txBody>
          <a:bodyPr wrap="square" rtlCol="0">
            <a:spAutoFit/>
          </a:bodyPr>
          <a:lstStyle/>
          <a:p>
            <a:pPr algn="just"/>
            <a:r>
              <a:rPr lang="pl-PL" dirty="0"/>
              <a:t>Naruszeniem jest brak prawidłowej publikacji ogłoszenia o zamówieniu zgodnie z art. 40 ustawy </a:t>
            </a:r>
            <a:r>
              <a:rPr lang="pl-PL" dirty="0" err="1"/>
              <a:t>pzp</a:t>
            </a:r>
            <a:r>
              <a:rPr lang="pl-PL" dirty="0" smtClean="0"/>
              <a:t>.</a:t>
            </a:r>
          </a:p>
          <a:p>
            <a:pPr algn="just"/>
            <a:endParaRPr lang="pl-PL" dirty="0"/>
          </a:p>
          <a:p>
            <a:pPr algn="just"/>
            <a:r>
              <a:rPr lang="pl-PL" dirty="0"/>
              <a:t>Należy mieć na uwadze iż naruszenie tego artykułu wiąże się bezpośrednio z art. 32 ustawy </a:t>
            </a:r>
            <a:r>
              <a:rPr lang="pl-PL" dirty="0" err="1"/>
              <a:t>pzp</a:t>
            </a:r>
            <a:r>
              <a:rPr lang="pl-PL" dirty="0"/>
              <a:t>, a więc z właściwym szacowaniem zamówienia</a:t>
            </a:r>
            <a:r>
              <a:rPr lang="pl-PL" dirty="0" smtClean="0"/>
              <a:t>.</a:t>
            </a:r>
          </a:p>
          <a:p>
            <a:pPr algn="just"/>
            <a:endParaRPr lang="pl-PL" dirty="0"/>
          </a:p>
          <a:p>
            <a:pPr algn="just"/>
            <a:r>
              <a:rPr lang="pl-PL" sz="1400" dirty="0"/>
              <a:t>Art. 32. 1. Podstawą ustalenia wartości zamówienia jest całkowite szacunkowe wynagrodzenie wykonawcy, bez podatku od towarów i usług, ustalone przez zamawiającego z należytą starannością</a:t>
            </a:r>
            <a:r>
              <a:rPr lang="pl-PL" sz="1400" dirty="0" smtClean="0"/>
              <a:t>.</a:t>
            </a:r>
          </a:p>
          <a:p>
            <a:pPr algn="just"/>
            <a:endParaRPr lang="pl-PL" sz="1400" dirty="0" smtClean="0"/>
          </a:p>
          <a:p>
            <a:pPr algn="just"/>
            <a:r>
              <a:rPr lang="pl-PL" sz="1400" dirty="0" smtClean="0"/>
              <a:t>2</a:t>
            </a:r>
            <a:r>
              <a:rPr lang="pl-PL" sz="1400" dirty="0"/>
              <a:t>. Zamawiający nie może w celu uniknięcia stosowania przepisów ustawy zaniżać wartości zamówienia lub wybierać sposobu obliczania wartości zamówienia</a:t>
            </a:r>
            <a:r>
              <a:rPr lang="pl-PL" sz="1400" dirty="0" smtClean="0"/>
              <a:t>.</a:t>
            </a:r>
          </a:p>
          <a:p>
            <a:pPr algn="just"/>
            <a:endParaRPr lang="pl-PL" sz="1400" dirty="0" smtClean="0"/>
          </a:p>
          <a:p>
            <a:pPr algn="just"/>
            <a:r>
              <a:rPr lang="pl-PL" sz="1400" dirty="0" smtClean="0"/>
              <a:t>3</a:t>
            </a:r>
            <a:r>
              <a:rPr lang="pl-PL" sz="1400" dirty="0"/>
              <a:t>. Jeżeli zamawiający przewiduje udzielenie zamówień, o których mowa w art. 67 ust. 1 pkt 6 i 7 lub art. 134 ust. 6 pkt 3, przy ustalaniu wartości zamówienia uwzględnia się wartość tych zamówień.</a:t>
            </a:r>
          </a:p>
          <a:p>
            <a:pPr algn="just"/>
            <a:endParaRPr lang="pl-PL" sz="1400" dirty="0" smtClean="0"/>
          </a:p>
          <a:p>
            <a:pPr algn="just"/>
            <a:r>
              <a:rPr lang="pl-PL" sz="1400" dirty="0" smtClean="0"/>
              <a:t>4</a:t>
            </a:r>
            <a:r>
              <a:rPr lang="pl-PL" sz="1400" dirty="0"/>
              <a:t>. Jeżeli zamawiający dopuszcza możliwość składania ofert częściowych albo udziela zamówienia w częściach, z których każda stanowi przedmiot odrębnego postępowania, wartością zamówienia jest łączna wartość poszczególnych części zamówienia.</a:t>
            </a:r>
          </a:p>
          <a:p>
            <a:endParaRPr lang="pl-PL" sz="1400" dirty="0"/>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5</a:t>
            </a:fld>
            <a:endParaRPr lang="pl-PL" sz="900" dirty="0"/>
          </a:p>
        </p:txBody>
      </p:sp>
    </p:spTree>
    <p:extLst>
      <p:ext uri="{BB962C8B-B14F-4D97-AF65-F5344CB8AC3E}">
        <p14:creationId xmlns:p14="http://schemas.microsoft.com/office/powerpoint/2010/main" val="1869107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Bezprawne udzielenie zamówienia w trybie zamówienia z wolnej ręki (pozycje 6-7 taryfikatora)- sankcja 100 %</a:t>
            </a:r>
          </a:p>
        </p:txBody>
      </p:sp>
      <p:sp>
        <p:nvSpPr>
          <p:cNvPr id="3" name="pole tekstowe 2"/>
          <p:cNvSpPr txBox="1"/>
          <p:nvPr/>
        </p:nvSpPr>
        <p:spPr>
          <a:xfrm>
            <a:off x="755576" y="1700808"/>
            <a:ext cx="7488832" cy="4555093"/>
          </a:xfrm>
          <a:prstGeom prst="rect">
            <a:avLst/>
          </a:prstGeom>
          <a:noFill/>
        </p:spPr>
        <p:txBody>
          <a:bodyPr wrap="square" rtlCol="0">
            <a:spAutoFit/>
          </a:bodyPr>
          <a:lstStyle/>
          <a:p>
            <a:r>
              <a:rPr lang="pl-PL" sz="1600" b="1" dirty="0"/>
              <a:t>Naruszenie art. 67 ust 1 pkt </a:t>
            </a:r>
            <a:r>
              <a:rPr lang="pl-PL" sz="1600" b="1" dirty="0" smtClean="0"/>
              <a:t>4:</a:t>
            </a:r>
          </a:p>
          <a:p>
            <a:endParaRPr lang="pl-PL" sz="1600" b="1" dirty="0"/>
          </a:p>
          <a:p>
            <a:pPr algn="just"/>
            <a:r>
              <a:rPr lang="pl-PL" sz="1600" dirty="0"/>
              <a:t>„w postępowaniu prowadzonym uprzednio w trybie przetargu nieograniczonego albo przetargu ograniczonego nie wpłynął żaden wniosek o dopuszczenie do udziału w postępowaniu, i nie zostały złożone żadne oferty lub wszystkie oferty zostały odrzucone na podstawie art. 89 ust. 1 pkt 2 ze względu na ich niezgodność z opisem przedmiotu zamówienia lub wszyscy wykonawcy zostali wykluczeni z postępowania, a </a:t>
            </a:r>
            <a:r>
              <a:rPr lang="pl-PL" sz="1600" u="sng" dirty="0"/>
              <a:t>pierwotne warunki zamówienia nie zostały w istotny sposób zmienione</a:t>
            </a:r>
            <a:r>
              <a:rPr lang="pl-PL" sz="1600" dirty="0"/>
              <a:t>” </a:t>
            </a:r>
            <a:endParaRPr lang="pl-PL" sz="1600" dirty="0" smtClean="0"/>
          </a:p>
          <a:p>
            <a:endParaRPr lang="pl-PL" sz="1600" dirty="0" smtClean="0"/>
          </a:p>
          <a:p>
            <a:r>
              <a:rPr lang="pl-PL" sz="1600" b="1" dirty="0" smtClean="0"/>
              <a:t>Naruszenie </a:t>
            </a:r>
            <a:r>
              <a:rPr lang="pl-PL" sz="1600" b="1" dirty="0"/>
              <a:t>art. 67 ust 1 pkt </a:t>
            </a:r>
            <a:r>
              <a:rPr lang="pl-PL" sz="1600" b="1" dirty="0" smtClean="0"/>
              <a:t>6:</a:t>
            </a:r>
          </a:p>
          <a:p>
            <a:endParaRPr lang="pl-PL" sz="1600" b="1" dirty="0"/>
          </a:p>
          <a:p>
            <a:pPr algn="just"/>
            <a:r>
              <a:rPr lang="pl-PL" sz="1600" dirty="0"/>
              <a:t>w przypadku udzielenia, w okresie 3 lat od dnia udzielenia zamówienia podstawowego, dotychczasowemu wykonawcy usług lub robót budowlanych, zamówienia polegającego na powtórzeniu podobnych usług lub robót budowlanych, </a:t>
            </a:r>
            <a:r>
              <a:rPr lang="pl-PL" sz="1600" u="sng" dirty="0"/>
              <a:t>jeżeli takie zamówienie było przewidziane w ogłoszeniu o zamówieniu dla zamówienia podstawowego i jest zgodne z jego przedmiotem oraz całkowita wartość tego zamówienia została uwzględniona przy obliczaniu jego </a:t>
            </a:r>
            <a:r>
              <a:rPr lang="pl-PL" sz="1600" u="sng" dirty="0" smtClean="0"/>
              <a:t>wartości”</a:t>
            </a:r>
            <a:endParaRPr lang="pl-PL" sz="1600" u="sng" dirty="0"/>
          </a:p>
          <a:p>
            <a:endParaRPr lang="pl-PL" dirty="0"/>
          </a:p>
        </p:txBody>
      </p:sp>
      <p:sp>
        <p:nvSpPr>
          <p:cNvPr id="5" name="Symbol zastępczy numeru slajdu 4"/>
          <p:cNvSpPr>
            <a:spLocks noGrp="1"/>
          </p:cNvSpPr>
          <p:nvPr>
            <p:ph type="sldNum" sz="quarter" idx="12"/>
          </p:nvPr>
        </p:nvSpPr>
        <p:spPr>
          <a:xfrm>
            <a:off x="8244408" y="6245280"/>
            <a:ext cx="442032" cy="475920"/>
          </a:xfrm>
        </p:spPr>
        <p:txBody>
          <a:bodyPr/>
          <a:lstStyle/>
          <a:p>
            <a:pPr lvl="0" algn="ctr"/>
            <a:fld id="{FE639234-1AE9-4469-90CC-0270EB2BF86A}" type="slidenum">
              <a:rPr lang="pl-PL" sz="900" smtClean="0"/>
              <a:pPr lvl="0" algn="ctr"/>
              <a:t>6</a:t>
            </a:fld>
            <a:endParaRPr lang="pl-PL" sz="900" dirty="0"/>
          </a:p>
        </p:txBody>
      </p:sp>
    </p:spTree>
    <p:extLst>
      <p:ext uri="{BB962C8B-B14F-4D97-AF65-F5344CB8AC3E}">
        <p14:creationId xmlns:p14="http://schemas.microsoft.com/office/powerpoint/2010/main" val="3254841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Określenie dyskryminujących warunków udziału w </a:t>
            </a:r>
            <a:r>
              <a:rPr lang="pl-PL" sz="2400" b="1" dirty="0" smtClean="0">
                <a:effectLst>
                  <a:outerShdw blurRad="38100" dist="38100" dir="2700000" algn="tl">
                    <a:srgbClr val="000000">
                      <a:alpha val="43137"/>
                    </a:srgbClr>
                  </a:outerShdw>
                </a:effectLst>
              </a:rPr>
              <a:t>postępowaniu (pozycja </a:t>
            </a:r>
            <a:r>
              <a:rPr lang="pl-PL" sz="2400" b="1" dirty="0">
                <a:effectLst>
                  <a:outerShdw blurRad="38100" dist="38100" dir="2700000" algn="tl">
                    <a:srgbClr val="000000">
                      <a:alpha val="43137"/>
                    </a:srgbClr>
                  </a:outerShdw>
                </a:effectLst>
              </a:rPr>
              <a:t>10 </a:t>
            </a:r>
            <a:r>
              <a:rPr lang="pl-PL" sz="2400" b="1" dirty="0" smtClean="0">
                <a:effectLst>
                  <a:outerShdw blurRad="38100" dist="38100" dir="2700000" algn="tl">
                    <a:srgbClr val="000000">
                      <a:alpha val="43137"/>
                    </a:srgbClr>
                  </a:outerShdw>
                </a:effectLst>
              </a:rPr>
              <a:t>taryfikatora</a:t>
            </a:r>
            <a:r>
              <a:rPr lang="pl-PL" sz="2400" b="1" dirty="0" smtClean="0">
                <a:effectLst>
                  <a:outerShdw blurRad="38100" dist="38100" dir="2700000" algn="tl">
                    <a:srgbClr val="000000">
                      <a:alpha val="43137"/>
                    </a:srgbClr>
                  </a:outerShdw>
                </a:effectLst>
              </a:rPr>
              <a:t>)                            - </a:t>
            </a:r>
            <a:r>
              <a:rPr lang="pl-PL" sz="2400" b="1" dirty="0">
                <a:effectLst>
                  <a:outerShdw blurRad="38100" dist="38100" dir="2700000" algn="tl">
                    <a:srgbClr val="000000">
                      <a:alpha val="43137"/>
                    </a:srgbClr>
                  </a:outerShdw>
                </a:effectLst>
              </a:rPr>
              <a:t>sankcja 5%, 10 % lub 25 %</a:t>
            </a:r>
          </a:p>
        </p:txBody>
      </p:sp>
      <p:sp>
        <p:nvSpPr>
          <p:cNvPr id="3" name="pole tekstowe 2"/>
          <p:cNvSpPr txBox="1"/>
          <p:nvPr/>
        </p:nvSpPr>
        <p:spPr>
          <a:xfrm>
            <a:off x="899592" y="2060848"/>
            <a:ext cx="7560840" cy="3693319"/>
          </a:xfrm>
          <a:prstGeom prst="rect">
            <a:avLst/>
          </a:prstGeom>
          <a:noFill/>
        </p:spPr>
        <p:txBody>
          <a:bodyPr wrap="square" rtlCol="0">
            <a:spAutoFit/>
          </a:bodyPr>
          <a:lstStyle/>
          <a:p>
            <a:pPr algn="just"/>
            <a:r>
              <a:rPr lang="pl-PL" dirty="0" smtClean="0"/>
              <a:t>Art. 22 ust 1a. Zamawiający określa warunki udziału w postępowaniu oraz wymagane od wykonawców środki dowodowe </a:t>
            </a:r>
            <a:r>
              <a:rPr lang="pl-PL" u="sng" dirty="0" smtClean="0"/>
              <a:t>w sposób proporcjonalny do przedmiotu zamówienia</a:t>
            </a:r>
            <a:r>
              <a:rPr lang="pl-PL" dirty="0" smtClean="0"/>
              <a:t> oraz </a:t>
            </a:r>
            <a:r>
              <a:rPr lang="pl-PL" u="sng" dirty="0" smtClean="0"/>
              <a:t>umożliwiający ocenę zdolności wykonawcy do należytego wykonania zamówienia</a:t>
            </a:r>
            <a:r>
              <a:rPr lang="pl-PL" dirty="0" smtClean="0"/>
              <a:t>, w szczególności wyrażając je jako </a:t>
            </a:r>
            <a:r>
              <a:rPr lang="pl-PL" u="sng" dirty="0" smtClean="0"/>
              <a:t>minimalne poziomy zdolności</a:t>
            </a:r>
            <a:r>
              <a:rPr lang="pl-PL" dirty="0" smtClean="0"/>
              <a:t>.</a:t>
            </a:r>
          </a:p>
          <a:p>
            <a:pPr algn="just"/>
            <a:endParaRPr lang="pl-PL" dirty="0" smtClean="0"/>
          </a:p>
          <a:p>
            <a:pPr algn="just"/>
            <a:r>
              <a:rPr lang="pl-PL" dirty="0"/>
              <a:t>Art. 7 ust 1 w związku z art. 22 ust 1 a ustawy </a:t>
            </a:r>
            <a:r>
              <a:rPr lang="pl-PL" dirty="0" err="1"/>
              <a:t>pzp</a:t>
            </a:r>
            <a:r>
              <a:rPr lang="pl-PL" dirty="0"/>
              <a:t>. - określenie</a:t>
            </a:r>
          </a:p>
          <a:p>
            <a:pPr algn="just"/>
            <a:r>
              <a:rPr lang="pl-PL" dirty="0"/>
              <a:t>warunków udziału w postępowaniu lub wymaganych od wykonawców </a:t>
            </a:r>
            <a:r>
              <a:rPr lang="pl-PL" u="sng" dirty="0" smtClean="0"/>
              <a:t>środków dowodowych </a:t>
            </a:r>
            <a:r>
              <a:rPr lang="pl-PL" dirty="0"/>
              <a:t>w sposób niezapewniający lub mogący nie zapewniać </a:t>
            </a:r>
            <a:r>
              <a:rPr lang="pl-PL" dirty="0" smtClean="0"/>
              <a:t>uczciwej konkurencji</a:t>
            </a:r>
            <a:r>
              <a:rPr lang="pl-PL" dirty="0"/>
              <a:t>, lub równego traktowania wykonawców lub niezgodnie z </a:t>
            </a:r>
            <a:r>
              <a:rPr lang="pl-PL" dirty="0" smtClean="0"/>
              <a:t>zasadami proporcjonalności </a:t>
            </a:r>
            <a:r>
              <a:rPr lang="pl-PL" dirty="0"/>
              <a:t>i przejrzystości.</a:t>
            </a:r>
          </a:p>
          <a:p>
            <a:endParaRPr lang="pl-PL" dirty="0" smtClean="0"/>
          </a:p>
          <a:p>
            <a:r>
              <a:rPr lang="pl-PL" dirty="0" smtClean="0"/>
              <a:t>UWAGA! Równe traktowanie podmiotów krajowych i zagranicznych!</a:t>
            </a:r>
            <a:endParaRPr lang="pl-PL" dirty="0"/>
          </a:p>
        </p:txBody>
      </p:sp>
      <p:sp>
        <p:nvSpPr>
          <p:cNvPr id="5" name="Symbol zastępczy numeru slajdu 4"/>
          <p:cNvSpPr>
            <a:spLocks noGrp="1"/>
          </p:cNvSpPr>
          <p:nvPr>
            <p:ph type="sldNum" sz="quarter" idx="12"/>
          </p:nvPr>
        </p:nvSpPr>
        <p:spPr>
          <a:xfrm>
            <a:off x="8316416" y="6245280"/>
            <a:ext cx="370024" cy="475920"/>
          </a:xfrm>
        </p:spPr>
        <p:txBody>
          <a:bodyPr/>
          <a:lstStyle/>
          <a:p>
            <a:pPr lvl="0"/>
            <a:fld id="{FE639234-1AE9-4469-90CC-0270EB2BF86A}" type="slidenum">
              <a:rPr lang="pl-PL" sz="900" smtClean="0"/>
              <a:t>7</a:t>
            </a:fld>
            <a:endParaRPr lang="pl-PL" sz="900" dirty="0"/>
          </a:p>
        </p:txBody>
      </p:sp>
    </p:spTree>
    <p:extLst>
      <p:ext uri="{BB962C8B-B14F-4D97-AF65-F5344CB8AC3E}">
        <p14:creationId xmlns:p14="http://schemas.microsoft.com/office/powerpoint/2010/main" val="3819679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buNone/>
            </a:pPr>
            <a:r>
              <a:rPr lang="pl-PL" sz="2400" b="1" dirty="0">
                <a:effectLst>
                  <a:outerShdw blurRad="38100" dist="38100" dir="2700000" algn="tl">
                    <a:srgbClr val="000000">
                      <a:alpha val="43137"/>
                    </a:srgbClr>
                  </a:outerShdw>
                </a:effectLst>
              </a:rPr>
              <a:t>Niestosowanie lub stosowanie </a:t>
            </a:r>
            <a:r>
              <a:rPr lang="pl-PL" sz="2400" b="1" dirty="0" smtClean="0">
                <a:effectLst>
                  <a:outerShdw blurRad="38100" dist="38100" dir="2700000" algn="tl">
                    <a:srgbClr val="000000">
                      <a:alpha val="43137"/>
                    </a:srgbClr>
                  </a:outerShdw>
                </a:effectLst>
              </a:rPr>
              <a:t>niewłaściwych </a:t>
            </a:r>
            <a:r>
              <a:rPr lang="pl-PL" sz="2400" b="1" dirty="0">
                <a:effectLst>
                  <a:outerShdw blurRad="38100" dist="38100" dir="2700000" algn="tl">
                    <a:srgbClr val="000000">
                      <a:alpha val="43137"/>
                    </a:srgbClr>
                  </a:outerShdw>
                </a:effectLst>
              </a:rPr>
              <a:t>kryteriów oceny </a:t>
            </a:r>
            <a:r>
              <a:rPr lang="pl-PL" sz="2400" b="1" dirty="0" smtClean="0">
                <a:effectLst>
                  <a:outerShdw blurRad="38100" dist="38100" dir="2700000" algn="tl">
                    <a:srgbClr val="000000">
                      <a:alpha val="43137"/>
                    </a:srgbClr>
                  </a:outerShdw>
                </a:effectLst>
              </a:rPr>
              <a:t>ofert </a:t>
            </a:r>
            <a:r>
              <a:rPr lang="pl-PL" sz="2400" b="1" dirty="0" smtClean="0">
                <a:effectLst>
                  <a:outerShdw blurRad="38100" dist="38100" dir="2700000" algn="tl">
                    <a:srgbClr val="000000">
                      <a:alpha val="43137"/>
                    </a:srgbClr>
                  </a:outerShdw>
                </a:effectLst>
              </a:rPr>
              <a:t>                                                         (</a:t>
            </a:r>
            <a:r>
              <a:rPr lang="pl-PL" sz="2400" b="1" dirty="0" smtClean="0">
                <a:effectLst>
                  <a:outerShdw blurRad="38100" dist="38100" dir="2700000" algn="tl">
                    <a:srgbClr val="000000">
                      <a:alpha val="43137"/>
                    </a:srgbClr>
                  </a:outerShdw>
                </a:effectLst>
              </a:rPr>
              <a:t>pozycja 11</a:t>
            </a:r>
            <a:r>
              <a:rPr lang="pl-PL" sz="2400" b="1" dirty="0" smtClean="0">
                <a:effectLst>
                  <a:outerShdw blurRad="38100" dist="38100" dir="2700000" algn="tl">
                    <a:srgbClr val="000000">
                      <a:alpha val="43137"/>
                    </a:srgbClr>
                  </a:outerShdw>
                </a:effectLst>
              </a:rPr>
              <a:t>) - </a:t>
            </a:r>
            <a:r>
              <a:rPr lang="pl-PL" sz="2400" b="1" dirty="0">
                <a:effectLst>
                  <a:outerShdw blurRad="38100" dist="38100" dir="2700000" algn="tl">
                    <a:srgbClr val="000000">
                      <a:alpha val="43137"/>
                    </a:srgbClr>
                  </a:outerShdw>
                </a:effectLst>
              </a:rPr>
              <a:t>sankcja 5 %, 10% lub 25 %.</a:t>
            </a:r>
          </a:p>
        </p:txBody>
      </p:sp>
      <p:sp>
        <p:nvSpPr>
          <p:cNvPr id="3" name="pole tekstowe 2"/>
          <p:cNvSpPr txBox="1"/>
          <p:nvPr/>
        </p:nvSpPr>
        <p:spPr>
          <a:xfrm>
            <a:off x="539552" y="1916832"/>
            <a:ext cx="7885056" cy="4247317"/>
          </a:xfrm>
          <a:prstGeom prst="rect">
            <a:avLst/>
          </a:prstGeom>
          <a:noFill/>
        </p:spPr>
        <p:txBody>
          <a:bodyPr wrap="square" rtlCol="0">
            <a:spAutoFit/>
          </a:bodyPr>
          <a:lstStyle/>
          <a:p>
            <a:pPr algn="just"/>
            <a:r>
              <a:rPr lang="pl-PL" dirty="0"/>
              <a:t>Art. 91. 1. Zamawiający wybiera ofertę najkorzystniejszą na podstawie kryteriów oceny ofert określonych w specyfikacji istotnych warunków zamówienia.</a:t>
            </a:r>
          </a:p>
          <a:p>
            <a:pPr algn="just"/>
            <a:endParaRPr lang="pl-PL" dirty="0"/>
          </a:p>
          <a:p>
            <a:pPr algn="just"/>
            <a:r>
              <a:rPr lang="pl-PL" dirty="0"/>
              <a:t>2. Kryteriami oceny ofert są cena lub koszt albo cena lub koszt i inne kryteria odnoszące się do przedmiotu </a:t>
            </a:r>
            <a:r>
              <a:rPr lang="pl-PL" dirty="0" smtClean="0"/>
              <a:t>zamówienia</a:t>
            </a:r>
          </a:p>
          <a:p>
            <a:pPr algn="just"/>
            <a:endParaRPr lang="pl-PL" dirty="0" smtClean="0"/>
          </a:p>
          <a:p>
            <a:pPr algn="just"/>
            <a:r>
              <a:rPr lang="pl-PL" dirty="0"/>
              <a:t>2c. Kryteria oceny ofert są związane z przedmiotem zamówienia, jeżeli dotyczą robót budowlanych, dostaw lub usług, które mają być zrealizowane w ramach tego zamówienia, we wszystkich aspektach oraz w odniesieniu do poszczególnych etapów ich cyklu życia, w tym procesu produkcji, dostarczania lub wprowadzania na rynek, nawet jeżeli nie są istotną cechą przedmiotu zamówienia.</a:t>
            </a:r>
          </a:p>
          <a:p>
            <a:pPr algn="just"/>
            <a:endParaRPr lang="pl-PL" dirty="0"/>
          </a:p>
          <a:p>
            <a:pPr algn="just"/>
            <a:r>
              <a:rPr lang="pl-PL" dirty="0"/>
              <a:t>3. Kryteria oceny ofert nie mogą dotyczyć właściwości wykonawcy, a w szczególności jego wiarygodności ekonomicznej, technicznej lub finansowej.</a:t>
            </a:r>
          </a:p>
          <a:p>
            <a:pPr algn="just"/>
            <a:endParaRPr lang="pl-PL" dirty="0"/>
          </a:p>
        </p:txBody>
      </p:sp>
      <p:sp>
        <p:nvSpPr>
          <p:cNvPr id="5" name="Symbol zastępczy numeru slajdu 4"/>
          <p:cNvSpPr>
            <a:spLocks noGrp="1"/>
          </p:cNvSpPr>
          <p:nvPr>
            <p:ph type="sldNum" sz="quarter" idx="12"/>
          </p:nvPr>
        </p:nvSpPr>
        <p:spPr/>
        <p:txBody>
          <a:bodyPr/>
          <a:lstStyle/>
          <a:p>
            <a:pPr lvl="0"/>
            <a:fld id="{FE639234-1AE9-4469-90CC-0270EB2BF86A}" type="slidenum">
              <a:rPr lang="pl-PL" smtClean="0"/>
              <a:t>8</a:t>
            </a:fld>
            <a:endParaRPr lang="pl-PL"/>
          </a:p>
        </p:txBody>
      </p:sp>
    </p:spTree>
    <p:extLst>
      <p:ext uri="{BB962C8B-B14F-4D97-AF65-F5344CB8AC3E}">
        <p14:creationId xmlns:p14="http://schemas.microsoft.com/office/powerpoint/2010/main" val="2086093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77422"/>
            <a:ext cx="8229240" cy="1142640"/>
          </a:xfrm>
        </p:spPr>
        <p:txBody>
          <a:bodyPr/>
          <a:lstStyle/>
          <a:p>
            <a:pPr>
              <a:buNone/>
            </a:pPr>
            <a:r>
              <a:rPr lang="pl-PL" sz="2400" b="1" dirty="0">
                <a:effectLst>
                  <a:outerShdw blurRad="38100" dist="38100" dir="2700000" algn="tl">
                    <a:srgbClr val="000000">
                      <a:alpha val="43137"/>
                    </a:srgbClr>
                  </a:outerShdw>
                </a:effectLst>
              </a:rPr>
              <a:t>Naruszenia w zakresie wprowadzenia zmian SIWZ </a:t>
            </a:r>
            <a:r>
              <a:rPr lang="pl-PL" sz="2400" b="1" dirty="0" smtClean="0">
                <a:effectLst>
                  <a:outerShdw blurRad="38100" dist="38100" dir="2700000" algn="tl">
                    <a:srgbClr val="000000">
                      <a:alpha val="43137"/>
                    </a:srgbClr>
                  </a:outerShdw>
                </a:effectLst>
              </a:rPr>
              <a:t>(pozycja </a:t>
            </a:r>
            <a:r>
              <a:rPr lang="pl-PL" sz="2400" b="1" dirty="0">
                <a:effectLst>
                  <a:outerShdw blurRad="38100" dist="38100" dir="2700000" algn="tl">
                    <a:srgbClr val="000000">
                      <a:alpha val="43137"/>
                    </a:srgbClr>
                  </a:outerShdw>
                </a:effectLst>
              </a:rPr>
              <a:t>13, 14, 15 </a:t>
            </a:r>
            <a:r>
              <a:rPr lang="pl-PL" sz="2400" b="1" dirty="0" smtClean="0">
                <a:effectLst>
                  <a:outerShdw blurRad="38100" dist="38100" dir="2700000" algn="tl">
                    <a:srgbClr val="000000">
                      <a:alpha val="43137"/>
                    </a:srgbClr>
                  </a:outerShdw>
                </a:effectLst>
              </a:rPr>
              <a:t>taryfikatora) </a:t>
            </a:r>
            <a:br>
              <a:rPr lang="pl-PL" sz="2400" b="1" dirty="0" smtClean="0">
                <a:effectLst>
                  <a:outerShdw blurRad="38100" dist="38100" dir="2700000" algn="tl">
                    <a:srgbClr val="000000">
                      <a:alpha val="43137"/>
                    </a:srgbClr>
                  </a:outerShdw>
                </a:effectLst>
              </a:rPr>
            </a:br>
            <a:r>
              <a:rPr lang="pl-PL" sz="2400" b="1" dirty="0" smtClean="0">
                <a:effectLst>
                  <a:outerShdw blurRad="38100" dist="38100" dir="2700000" algn="tl">
                    <a:srgbClr val="000000">
                      <a:alpha val="43137"/>
                    </a:srgbClr>
                  </a:outerShdw>
                </a:effectLst>
              </a:rPr>
              <a:t>- </a:t>
            </a:r>
            <a:r>
              <a:rPr lang="pl-PL" sz="2400" b="1" dirty="0">
                <a:effectLst>
                  <a:outerShdw blurRad="38100" dist="38100" dir="2700000" algn="tl">
                    <a:srgbClr val="000000">
                      <a:alpha val="43137"/>
                    </a:srgbClr>
                  </a:outerShdw>
                </a:effectLst>
              </a:rPr>
              <a:t>sankcje 2%, 5%, 10 %, 25 %</a:t>
            </a:r>
          </a:p>
        </p:txBody>
      </p:sp>
      <p:sp>
        <p:nvSpPr>
          <p:cNvPr id="3" name="pole tekstowe 2"/>
          <p:cNvSpPr txBox="1"/>
          <p:nvPr/>
        </p:nvSpPr>
        <p:spPr>
          <a:xfrm>
            <a:off x="611560" y="1340768"/>
            <a:ext cx="8074880" cy="4524315"/>
          </a:xfrm>
          <a:prstGeom prst="rect">
            <a:avLst/>
          </a:prstGeom>
          <a:noFill/>
        </p:spPr>
        <p:txBody>
          <a:bodyPr wrap="square" rtlCol="0">
            <a:spAutoFit/>
          </a:bodyPr>
          <a:lstStyle/>
          <a:p>
            <a:pPr algn="just"/>
            <a:r>
              <a:rPr lang="pl-PL" sz="1600" dirty="0"/>
              <a:t>Art. 12a. 1. W przypadku dokonywania zmiany treści ogłoszenia o zamówieniu zamieszczonego w Biuletynie Zamówień Publicznych lub opublikowanego w Dzienniku Urzędowym Unii Europejskiej, zamawiający przedłuża termin składania wniosków o dopuszczenie do udziału w postępowaniu lub termin składania ofert </a:t>
            </a:r>
            <a:r>
              <a:rPr lang="pl-PL" sz="1600" u="sng" dirty="0"/>
              <a:t>o czas niezbędny do wprowadzenia zmian we wnioskach lub ofertach</a:t>
            </a:r>
            <a:r>
              <a:rPr lang="pl-PL" sz="1600" dirty="0"/>
              <a:t>, jeżeli jest to konieczne.</a:t>
            </a:r>
          </a:p>
          <a:p>
            <a:pPr algn="just"/>
            <a:r>
              <a:rPr lang="pl-PL" sz="1600" dirty="0" smtClean="0"/>
              <a:t>2</a:t>
            </a:r>
            <a:r>
              <a:rPr lang="pl-PL" sz="1600" dirty="0"/>
              <a:t>. Jeżeli zmiana, o której mowa w ust. 1, </a:t>
            </a:r>
            <a:r>
              <a:rPr lang="pl-PL" sz="1600" b="1" dirty="0"/>
              <a:t>jest istotna</a:t>
            </a:r>
            <a:r>
              <a:rPr lang="pl-PL" sz="1600" dirty="0"/>
              <a:t>, w szczególności dotyczy określenia </a:t>
            </a:r>
            <a:r>
              <a:rPr lang="pl-PL" sz="1600" u="sng" dirty="0"/>
              <a:t>przedmiotu, wielkości lub zakresu zamówienia, kryteriów oceny ofert, warunków udziału w postępowaniu lub sposobu oceny ich spełniania</a:t>
            </a:r>
            <a:r>
              <a:rPr lang="pl-PL" sz="1600" dirty="0"/>
              <a:t>, zamawiający przedłuża termin składania wniosków o dopuszczenie do udziału w postępowaniu lub termin składania ofert </a:t>
            </a:r>
            <a:r>
              <a:rPr lang="pl-PL" sz="1600" b="1" dirty="0"/>
              <a:t>o czas niezbędny na wprowadzenie zmian we wnioskach lub ofertach</a:t>
            </a:r>
            <a:r>
              <a:rPr lang="pl-PL" sz="1600" dirty="0"/>
              <a:t>.</a:t>
            </a:r>
          </a:p>
          <a:p>
            <a:pPr algn="just"/>
            <a:endParaRPr lang="pl-PL" sz="1600" dirty="0"/>
          </a:p>
          <a:p>
            <a:pPr algn="just"/>
            <a:r>
              <a:rPr lang="pl-PL" sz="1600" dirty="0"/>
              <a:t>Art. 38 ust 4. W uzasadnionych przypadkach zamawiający może przed upływem terminu składania ofert zmienić treść specyfikacji istotnych warunków zamówienia. Dokonaną zmianę treści specyfikacji zamawiający udostępnia na stronie internetowej.</a:t>
            </a:r>
          </a:p>
          <a:p>
            <a:pPr algn="just"/>
            <a:r>
              <a:rPr lang="pl-PL" sz="1600" dirty="0"/>
              <a:t>Art. 38 ust 4a. Jeżeli w postępowaniu prowadzonym w trybie przetargu nieograniczonego zmiana treści specyfikacji istotnych warunków zamówienia prowadzi do zmiany treści ogłoszenia o zamówieniu, zamawiający:</a:t>
            </a:r>
          </a:p>
          <a:p>
            <a:pPr algn="just"/>
            <a:r>
              <a:rPr lang="pl-PL" sz="1600" dirty="0" smtClean="0"/>
              <a:t>1) zamieszcza </a:t>
            </a:r>
            <a:r>
              <a:rPr lang="pl-PL" sz="1600" dirty="0"/>
              <a:t>ogłoszenie o zmianie ogłoszenia w Biuletynie Zamówień Publicznych</a:t>
            </a:r>
          </a:p>
        </p:txBody>
      </p:sp>
      <p:sp>
        <p:nvSpPr>
          <p:cNvPr id="5" name="Symbol zastępczy numeru slajdu 4"/>
          <p:cNvSpPr>
            <a:spLocks noGrp="1"/>
          </p:cNvSpPr>
          <p:nvPr>
            <p:ph type="sldNum" sz="quarter" idx="12"/>
          </p:nvPr>
        </p:nvSpPr>
        <p:spPr>
          <a:xfrm>
            <a:off x="8172400" y="6245280"/>
            <a:ext cx="514040" cy="475920"/>
          </a:xfrm>
        </p:spPr>
        <p:txBody>
          <a:bodyPr/>
          <a:lstStyle/>
          <a:p>
            <a:pPr lvl="0" algn="ctr"/>
            <a:fld id="{FE639234-1AE9-4469-90CC-0270EB2BF86A}" type="slidenum">
              <a:rPr lang="pl-PL" sz="900" smtClean="0"/>
              <a:pPr lvl="0" algn="ctr"/>
              <a:t>9</a:t>
            </a:fld>
            <a:endParaRPr lang="pl-PL" sz="900"/>
          </a:p>
        </p:txBody>
      </p:sp>
    </p:spTree>
    <p:extLst>
      <p:ext uri="{BB962C8B-B14F-4D97-AF65-F5344CB8AC3E}">
        <p14:creationId xmlns:p14="http://schemas.microsoft.com/office/powerpoint/2010/main" val="1918963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omyślni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3570</Words>
  <Application>Microsoft Office PowerPoint</Application>
  <PresentationFormat>Pokaz na ekranie (4:3)</PresentationFormat>
  <Paragraphs>204</Paragraphs>
  <Slides>26</Slides>
  <Notes>2</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26</vt:i4>
      </vt:variant>
    </vt:vector>
  </HeadingPairs>
  <TitlesOfParts>
    <vt:vector size="37" baseType="lpstr">
      <vt:lpstr>Arial</vt:lpstr>
      <vt:lpstr>Arial Unicode MS</vt:lpstr>
      <vt:lpstr>Calibri</vt:lpstr>
      <vt:lpstr>Cambria</vt:lpstr>
      <vt:lpstr>Lucida Sans Unicode</vt:lpstr>
      <vt:lpstr>Mangal</vt:lpstr>
      <vt:lpstr>StarSymbol</vt:lpstr>
      <vt:lpstr>Tahoma</vt:lpstr>
      <vt:lpstr>Times New Roman</vt:lpstr>
      <vt:lpstr>Wingdings</vt:lpstr>
      <vt:lpstr>Domyślnie</vt:lpstr>
      <vt:lpstr>Prezentacja programu PowerPoint</vt:lpstr>
      <vt:lpstr>Uchybienia w obszarze ustawy pzp</vt:lpstr>
      <vt:lpstr>§ 10 pkt 13  umowy o dofinansowanie wskazuje iż:   W przypadku kosztów ogólnych, poniesionych w trybie ustawy pzp                                      od dnia 1 stycznia 2014 r. do dnia 17 stycznia 2017 r., gdy w wyniku przeprowadzenia oceny postępowania o udzielenie zamówienia publicznego, o której mowa w § 6, Samorząd Województwa stwierdzi, że Beneficjent naruszył przepisy ustawy pzp, na etapie wniosku o płatność zostanie zastosowane zmniejszenie kwoty pomocy stosownie do:  1) załącznika nr 5 do umowy – jeżeli postępowanie o udzielenie zamówienia publicznego zostało wszczęte przed dniem wejścia w życie przepisów ustawy z dnia 22 czerwca 2016 r. o zmianie ustawy – Prawo zamówień publicznych oraz niektórych innych ustaw (Dz. U. poz. 1020);   2) załącznika nr 5a do umowy – jeżeli postępowanie o udzielenie zamówienia publicznego zostało wszczęte od dnia wejścia w życie przepisów ustawy z dnia 22 czerwca 2016 r. o zmianie ustawy – Prawo zamówień publicznych oraz niektórych innych ustaw (Dz. U. poz. 1020); </vt:lpstr>
      <vt:lpstr>Rozporządzenie ws. trybu nakłada sankcje z tytułu „NIEZGODNOŚCI” dotyczącej stosowania przepisów  o zamówieniach publicznych:</vt:lpstr>
      <vt:lpstr>Niedopełnienie obowiązku odpowiedniego ogłoszenia o zamówieniu (pozycje 1-4 taryfikatora) - sankcja 25 % - 100 %.</vt:lpstr>
      <vt:lpstr>Bezprawne udzielenie zamówienia w trybie zamówienia z wolnej ręki (pozycje 6-7 taryfikatora)- sankcja 100 %</vt:lpstr>
      <vt:lpstr>Określenie dyskryminujących warunków udziału w postępowaniu (pozycja 10 taryfikatora)                            - sankcja 5%, 10 % lub 25 %</vt:lpstr>
      <vt:lpstr>Niestosowanie lub stosowanie niewłaściwych kryteriów oceny ofert                                                          (pozycja 11) - sankcja 5 %, 10% lub 25 %.</vt:lpstr>
      <vt:lpstr>Naruszenia w zakresie wprowadzenia zmian SIWZ (pozycja 13, 14, 15 taryfikatora)  - sankcje 2%, 5%, 10 %, 25 %</vt:lpstr>
      <vt:lpstr>Nieprawidłowości w zakresie oświadczeń i dokumentów wymaganych od wykonawców                   (pozycja 17 taryfikatora) – sankcja 5 %</vt:lpstr>
      <vt:lpstr>Opis przedmiotu zamówienia                                             (pozycja 18, 19 taryfikatora) - sankcje 5%, 10% lub 25 %.</vt:lpstr>
      <vt:lpstr>Naruszenia w zakresie wyboru najkorzystniejszej oferty (pozycja 22) - sankcje 5%, 10 % lub 25 %.</vt:lpstr>
      <vt:lpstr>Art. 26 ust 2 – „może żądać” Uchwała z dnia 10 maja 2018 r., KIO/KD 17/18 z chwilą ogłoszenia o zamówieniu musi być jasne, jakich dokumentów zamawiający będzie żądał od wykonawców. Od żądania dokumentów zamawiający nie może odstąpić na późniejszym etapie - przeciwna interpretacja godziłaby w podstawową zasadę udzielania zamówień publicznych – zasadę równości i równego traktowania wykonawców. Jeżeli zamawiający w postępowaniu o wartości zamówienia mniejszej niż kwoty określone w przepisach wydanych na podstawie art. 11 ust. 8 Pzp, w specyfikacji istotnych warunków zamówienia i ogłoszeniu o zamówieniu określił wykaz oświadczeń lub dokumentów potwierdzających spełnianie warunków udziału w postępowaniu oraz brak podstaw wykluczenia, to nie może na dalszym etapie postępowania odstąpić od ich żądania.</vt:lpstr>
      <vt:lpstr>Naruszenia w zakresie dokumentowania postępowania (pozycja 24 taryfikatora) - sankcje 5%, 10% lub 25 %</vt:lpstr>
      <vt:lpstr>Niedozwolona zmiana postanowień zawartej umowy (pozycja 27) - 25 % wartości pierwotnego zakresu świadczenia oraz 100 % wartości dodatkowej zamówienia wynikającej ze zmiany umowy.</vt:lpstr>
      <vt:lpstr>§ 10 pkt 6 ppkt 8 umowy o dofinansowanie  niedotrzymania terminu, o którym mowa w § 6 ust. 1, kwotę pomocy dla danego postępowania pomniejsza się o 0,1% za każdy dzień opóźnienia, jednakże nie więcej niż 2% kwoty pomocy wynikającej z danego postępowania   </vt:lpstr>
      <vt:lpstr>Uchybienia w obszarze  wyboru wykonawców w ramach trybu konkurencyjnego</vt:lpstr>
      <vt:lpstr>§ 7 wzoru umowy Ocena przeprowadzonego postępowania w sprawie wyboru przez Beneficjenta wykonawcy danego zadania ujętego w zestawieniu rzeczowo-finansowym operacji</vt:lpstr>
      <vt:lpstr>Dz. U. 2015 poz. 349 Ustawa z dnia 20 lutego 2015 r. o wspieraniu rozwoju obszarów wiejskich z udziałem środków Europejskiego Funduszu Rolnego na rzecz Rozwoju Obszarów Wiejskich w ramach Programu Rozwoju Obszarów Wiejskich na lata 2014–2020 (dalej ustawa o WROW) </vt:lpstr>
      <vt:lpstr>Szacowanie wartości zamówienia dla trybu konkurencyjnego</vt:lpstr>
      <vt:lpstr>Niedopełnienie obowiązku upublicznienia zapytania ofertowego (pozycja 1 taryfikatora’) - 100 %</vt:lpstr>
      <vt:lpstr>Powiązania kapitałowe i osobowe (pozycja 2 taryfikatora’) - sankcja 100 %</vt:lpstr>
      <vt:lpstr>Warunki i kryteria oceny ofert                                            (pozycja 3, 4, 5 taryfikatora’) - sankcja 5%, 10%, 25 % </vt:lpstr>
      <vt:lpstr>Ustalenie zbyt krótkich terminów składania ofert                           (pozycja 7 taryfikatora’) - sankcje                                                                 25% - w przypadku gdy skrócenie terminu ≥ 50% terminu,                                                                                     10% - w przypadku gdy skrócenie terminu ≥ 30% terminu wymaganego, albo 2% albo 5% – w pozostałych przypadkach </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Jaśniewski Piotr</dc:creator>
  <cp:lastModifiedBy>Kapelan Anna</cp:lastModifiedBy>
  <cp:revision>80</cp:revision>
  <cp:lastPrinted>2019-09-10T07:05:42Z</cp:lastPrinted>
  <dcterms:modified xsi:type="dcterms:W3CDTF">2019-09-10T07:06:12Z</dcterms:modified>
</cp:coreProperties>
</file>