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7"/>
  </p:notesMasterIdLst>
  <p:sldIdLst>
    <p:sldId id="260" r:id="rId2"/>
    <p:sldId id="261" r:id="rId3"/>
    <p:sldId id="263" r:id="rId4"/>
    <p:sldId id="262" r:id="rId5"/>
    <p:sldId id="267" r:id="rId6"/>
    <p:sldId id="321" r:id="rId7"/>
    <p:sldId id="322" r:id="rId8"/>
    <p:sldId id="386" r:id="rId9"/>
    <p:sldId id="346" r:id="rId10"/>
    <p:sldId id="347" r:id="rId11"/>
    <p:sldId id="349" r:id="rId12"/>
    <p:sldId id="348" r:id="rId13"/>
    <p:sldId id="351" r:id="rId14"/>
    <p:sldId id="323" r:id="rId15"/>
    <p:sldId id="324" r:id="rId16"/>
    <p:sldId id="266" r:id="rId17"/>
    <p:sldId id="352" r:id="rId18"/>
    <p:sldId id="264" r:id="rId19"/>
    <p:sldId id="353" r:id="rId20"/>
    <p:sldId id="387" r:id="rId21"/>
    <p:sldId id="265" r:id="rId22"/>
    <p:sldId id="275" r:id="rId23"/>
    <p:sldId id="276" r:id="rId24"/>
    <p:sldId id="277" r:id="rId25"/>
    <p:sldId id="278" r:id="rId26"/>
    <p:sldId id="355" r:id="rId27"/>
    <p:sldId id="356" r:id="rId28"/>
    <p:sldId id="388" r:id="rId29"/>
    <p:sldId id="279" r:id="rId30"/>
    <p:sldId id="272" r:id="rId31"/>
    <p:sldId id="274" r:id="rId32"/>
    <p:sldId id="271" r:id="rId33"/>
    <p:sldId id="270" r:id="rId34"/>
    <p:sldId id="301" r:id="rId35"/>
    <p:sldId id="303" r:id="rId36"/>
    <p:sldId id="302" r:id="rId37"/>
    <p:sldId id="389" r:id="rId38"/>
    <p:sldId id="390" r:id="rId39"/>
    <p:sldId id="308" r:id="rId40"/>
    <p:sldId id="309" r:id="rId41"/>
    <p:sldId id="357" r:id="rId42"/>
    <p:sldId id="318" r:id="rId43"/>
    <p:sldId id="358" r:id="rId44"/>
    <p:sldId id="342" r:id="rId45"/>
    <p:sldId id="359" r:id="rId46"/>
    <p:sldId id="360" r:id="rId47"/>
    <p:sldId id="391" r:id="rId48"/>
    <p:sldId id="393" r:id="rId49"/>
    <p:sldId id="394" r:id="rId50"/>
    <p:sldId id="392" r:id="rId51"/>
    <p:sldId id="361" r:id="rId52"/>
    <p:sldId id="396" r:id="rId53"/>
    <p:sldId id="395" r:id="rId54"/>
    <p:sldId id="363" r:id="rId55"/>
    <p:sldId id="397" r:id="rId56"/>
    <p:sldId id="398" r:id="rId57"/>
    <p:sldId id="362" r:id="rId58"/>
    <p:sldId id="399" r:id="rId59"/>
    <p:sldId id="365" r:id="rId60"/>
    <p:sldId id="366" r:id="rId61"/>
    <p:sldId id="367" r:id="rId62"/>
    <p:sldId id="400" r:id="rId63"/>
    <p:sldId id="368" r:id="rId64"/>
    <p:sldId id="369" r:id="rId65"/>
    <p:sldId id="401" r:id="rId66"/>
    <p:sldId id="370" r:id="rId67"/>
    <p:sldId id="372" r:id="rId68"/>
    <p:sldId id="330" r:id="rId69"/>
    <p:sldId id="331" r:id="rId70"/>
    <p:sldId id="373" r:id="rId71"/>
    <p:sldId id="374" r:id="rId72"/>
    <p:sldId id="375" r:id="rId73"/>
    <p:sldId id="376" r:id="rId74"/>
    <p:sldId id="377" r:id="rId75"/>
    <p:sldId id="379" r:id="rId76"/>
    <p:sldId id="378" r:id="rId77"/>
    <p:sldId id="380" r:id="rId78"/>
    <p:sldId id="381" r:id="rId79"/>
    <p:sldId id="382" r:id="rId80"/>
    <p:sldId id="383" r:id="rId81"/>
    <p:sldId id="283" r:id="rId82"/>
    <p:sldId id="282" r:id="rId83"/>
    <p:sldId id="338" r:id="rId84"/>
    <p:sldId id="339" r:id="rId85"/>
    <p:sldId id="281" r:id="rId86"/>
    <p:sldId id="402" r:id="rId87"/>
    <p:sldId id="384" r:id="rId88"/>
    <p:sldId id="385" r:id="rId89"/>
    <p:sldId id="284" r:id="rId90"/>
    <p:sldId id="286" r:id="rId91"/>
    <p:sldId id="287" r:id="rId92"/>
    <p:sldId id="285" r:id="rId93"/>
    <p:sldId id="296" r:id="rId94"/>
    <p:sldId id="341" r:id="rId95"/>
    <p:sldId id="320" r:id="rId9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9"/>
    <a:srgbClr val="C01422"/>
    <a:srgbClr val="606060"/>
    <a:srgbClr val="9D9D9C"/>
    <a:srgbClr val="413C3B"/>
    <a:srgbClr val="EDEDED"/>
    <a:srgbClr val="3C3C3B"/>
    <a:srgbClr val="F2A20F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038"/>
  </p:normalViewPr>
  <p:slideViewPr>
    <p:cSldViewPr snapToGrid="0" snapToObjects="1">
      <p:cViewPr varScale="1">
        <p:scale>
          <a:sx n="105" d="100"/>
          <a:sy n="105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D34F-417C-AE4D-A296-57DC498886C3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9775-2EC1-1643-B165-0F4037133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00736-5EA1-724E-9DA7-54484B90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9BA4B4-1332-8943-83D6-C653B3E9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945ED8-445C-FE45-8587-5ED6DAE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106BFC-AC66-1A48-BD43-C1BEB31E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5F6D8-CC7A-0647-B88D-BF269D3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00BB4-4BE1-D749-BB16-C38037C4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899929-8C3C-BE4F-8D5F-0B368119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E993B5-F419-3B45-B5C9-47596C68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62634-D625-B049-B36C-13444D39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8FD9D-BB7D-994D-AB25-73E593D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5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1AAA8B-ABF9-F748-8915-29608D29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7999D9-0743-BA4E-8105-B13A7690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495DC4-74DD-8D47-A3C8-489312B9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A7A8F0-094E-B64D-B62E-D9119FDD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0B6255-87F6-464C-A9D5-08FB878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1BB7F-B071-D149-B6B1-1C66A7E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5EC3F-D301-DD48-B464-B83DA8A2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6216A-7D4D-E348-9C93-0AAA4EB8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05C2ED-13F7-ED42-90E3-D8063680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254899-8356-8A4B-9FB5-1059A903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3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66AEA-B3C6-2E41-B663-030EA63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AB6E5-4279-AB44-B040-0EE18B6E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F0A51-E286-4542-9AF4-BE3E251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1AF7AE-6532-7B40-BD61-CBAACADA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74342C-DCCA-1742-BFCE-E8BB75A4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D8457-4ADC-9648-B5FB-5B26F94D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15D3A-D49C-B04A-80B6-0DE4D570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295A65-450B-5D44-A07D-F4614FE4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88E6EB-E8AE-BE4C-AD00-A173E15E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BACDB-DCF2-0C40-80CA-36F9F89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319B3A-58B4-3D4E-A3D3-45D34908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D07EE-C0A5-8C48-A7EC-72B1DDD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2D3BB-7762-CF46-805B-DCDA1489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91E7A-5716-8541-ACF2-69C850A44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DBC725-838A-B54B-9A2F-B4F9B90A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255A36-FB89-2B4E-A85F-1DC7402BE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D894CA-117D-4844-8B86-8893B3AD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DD826E-00C7-7647-B54D-6A915217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034F10-ED48-504C-B122-44A5A4B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566D5-C519-664C-9D77-F63C01B6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4104F2-5417-C445-BC6D-B7CCF7EE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258EE4-AACA-EA4E-86AC-B4F08B17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FE6859-C8E3-3D4E-BD5C-C98F7B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4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3412E8-551F-AB43-B41B-BF1D933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3F31A8-C331-9A43-B863-A9E55567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BFF5DD-623A-CB42-A5BB-A259AB7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8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19021-04D2-534F-817D-44EAD872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8BF58-5BAE-E245-BD37-DA2C3BF7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29FE48-44CA-A241-AB28-BBCAF174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831B05-4D43-AC4C-821C-BBF70DF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E87433-72AF-4849-A45B-91CD6E3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E9A5A7-8C26-474C-933C-77AF9D4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12C1E-2506-FD49-9B86-0E081A41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B29314-3561-7C4F-B77E-3A0358E41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03512D-D811-284B-9B7F-C6A171C6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183B87-E4CB-E942-893B-168A8A9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884435-23D0-7842-82E9-82118BEF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2AD7E0-D4AA-2545-9C00-C0A27B19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E6B2F9-291C-5848-9EF7-1EAF277D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844749-CF95-474B-BE0B-4F2130D0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612289-B8F6-374A-85EF-549BE902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91DF-8443-AC68-CB05F3F1656F}" type="datetimeFigureOut">
              <a:rPr lang="pl-PL" smtClean="0"/>
              <a:t>2025-04-17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DD5FDD-9A1B-7341-ABC2-9FEB39A78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92D30-B915-CE41-87DD-A4DF8ADA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mi.kpod@pomorskie.eu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prow.pomorskie.eu/2025/03/21/ogloszenie-o-uruchomieniu-naboru-wnioskow-w-ramach-inwestycji-b3-3-1-objetej-kp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rukcje.cst2021.gov.pl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trukcje.cst2021.gov.pl/?group=wypelnianie-przesylanie-i-poprawa-wniosk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05C18C66-BE88-F141-86A4-E85C44AE91FA}"/>
              </a:ext>
            </a:extLst>
          </p:cNvPr>
          <p:cNvGrpSpPr/>
          <p:nvPr/>
        </p:nvGrpSpPr>
        <p:grpSpPr>
          <a:xfrm>
            <a:off x="3076303" y="469639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5EFA76C-A79C-B744-A3F5-984016FF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A390CB6F-AD4A-1E46-9675-1C2F980F291C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211729-48F2-7E4B-949B-651DDA477AB3}"/>
              </a:ext>
            </a:extLst>
          </p:cNvPr>
          <p:cNvSpPr txBox="1"/>
          <p:nvPr/>
        </p:nvSpPr>
        <p:spPr>
          <a:xfrm>
            <a:off x="4928638" y="1894114"/>
            <a:ext cx="608498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Spotkanie informacyjne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12F500A-F639-C746-83B2-BA76C068E7B9}"/>
              </a:ext>
            </a:extLst>
          </p:cNvPr>
          <p:cNvSpPr txBox="1"/>
          <p:nvPr/>
        </p:nvSpPr>
        <p:spPr>
          <a:xfrm>
            <a:off x="5401171" y="3371641"/>
            <a:ext cx="5612451" cy="249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120"/>
              </a:lnSpc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Zasady udzielania wsparcia na realizację przedsięwzięć </a:t>
            </a:r>
          </a:p>
          <a:p>
            <a:pPr algn="just">
              <a:lnSpc>
                <a:spcPts val="2120"/>
              </a:lnSpc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inwestycji B3.3.1</a:t>
            </a:r>
          </a:p>
          <a:p>
            <a:pPr algn="just">
              <a:lnSpc>
                <a:spcPts val="2120"/>
              </a:lnSpc>
            </a:pPr>
            <a:endParaRPr lang="pl-PL" sz="16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2120"/>
              </a:lnSpc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Inwestycje w zwiększenie potencjału zrównoważonej gospodarki wodnej na obszarach wiejskich</a:t>
            </a:r>
          </a:p>
          <a:p>
            <a:pPr algn="just">
              <a:lnSpc>
                <a:spcPts val="2120"/>
              </a:lnSpc>
            </a:pPr>
            <a:endParaRPr lang="pl-PL" sz="16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2120"/>
              </a:lnSpc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Obszar B: Przedsięwzięcia związane z budową, przebudową, odbudową, rozbudową urządzeń melioracji wodnych </a:t>
            </a:r>
          </a:p>
          <a:p>
            <a:pPr algn="just">
              <a:lnSpc>
                <a:spcPts val="2120"/>
              </a:lnSpc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niewielkich urządzeń wodnych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B108BC1-F9BE-014F-8917-AA8DB363DA7D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B9B298CE-99EE-C941-90EA-4C9B29F330C8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8A251E88-A3C3-4C4F-819A-F31C5990E78C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12EAD400-6E47-A848-86D2-917037633EA6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F267435-9DE0-4A40-8037-3980BA25DAA1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300B5169-5F57-44A9-B1B1-89AD2A3D0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661847"/>
            <a:ext cx="4654437" cy="317296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CC448F-2862-4519-BE8B-4314FF704956}"/>
              </a:ext>
            </a:extLst>
          </p:cNvPr>
          <p:cNvSpPr txBox="1"/>
          <p:nvPr/>
        </p:nvSpPr>
        <p:spPr>
          <a:xfrm>
            <a:off x="2863897" y="6143040"/>
            <a:ext cx="359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Gdańsk, 18 kwietnia 2025 r.</a:t>
            </a:r>
            <a:endParaRPr lang="pl-PL" dirty="0"/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22181B3A-D280-4EF7-98F1-8A73E83C3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79" y="280353"/>
            <a:ext cx="6173029" cy="5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7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1043280" y="570713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 udziela się: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E0026E7-B829-473E-B2CD-BA9642973F5B}"/>
              </a:ext>
            </a:extLst>
          </p:cNvPr>
          <p:cNvSpPr/>
          <p:nvPr/>
        </p:nvSpPr>
        <p:spPr>
          <a:xfrm>
            <a:off x="1524016" y="1625134"/>
            <a:ext cx="10146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</a:rPr>
              <a:t>Jeżeli </a:t>
            </a:r>
            <a:r>
              <a:rPr lang="pl-PL" b="1" dirty="0">
                <a:solidFill>
                  <a:srgbClr val="263779"/>
                </a:solidFill>
              </a:rPr>
              <a:t>podmiotem praw i obowiązków </a:t>
            </a:r>
            <a:r>
              <a:rPr lang="pl-PL" dirty="0">
                <a:solidFill>
                  <a:srgbClr val="263779"/>
                </a:solidFill>
              </a:rPr>
              <a:t>wynikających ze wszelkich uzyskanych decyzji</a:t>
            </a:r>
          </a:p>
          <a:p>
            <a:r>
              <a:rPr lang="pl-PL" dirty="0">
                <a:solidFill>
                  <a:srgbClr val="263779"/>
                </a:solidFill>
              </a:rPr>
              <a:t>administracyjnych, skutecznie dokonanych zgłoszeń oraz skutecznie dokonanych powiadomień, o których</a:t>
            </a:r>
          </a:p>
          <a:p>
            <a:r>
              <a:rPr lang="pl-PL" dirty="0">
                <a:solidFill>
                  <a:srgbClr val="263779"/>
                </a:solidFill>
              </a:rPr>
              <a:t>mowa w art. 395a ust. 1 pkt 1 Prawa wodnego, w ramach przedsięwzięcia, </a:t>
            </a:r>
            <a:r>
              <a:rPr lang="pl-PL" b="1" dirty="0">
                <a:solidFill>
                  <a:srgbClr val="263779"/>
                </a:solidFill>
              </a:rPr>
              <a:t>jest wnioskodawca</a:t>
            </a:r>
            <a:r>
              <a:rPr lang="pl-PL" dirty="0">
                <a:solidFill>
                  <a:srgbClr val="263779"/>
                </a:solidFill>
              </a:rPr>
              <a:t>.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BD7837D6-A586-49CB-B7BD-7B200CB3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2" y="1625134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F82677C-3F40-4221-A43E-7AE45F2491B7}"/>
              </a:ext>
            </a:extLst>
          </p:cNvPr>
          <p:cNvSpPr txBox="1"/>
          <p:nvPr/>
        </p:nvSpPr>
        <p:spPr>
          <a:xfrm>
            <a:off x="1524016" y="2732896"/>
            <a:ext cx="103579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Wsparcia udziela się jeżeli wnioskodawca dysponuje wszystkimi nieruchomościami,</a:t>
            </a: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na których jest lub będzie realizowane przedsięwzięcie, na cele przedsięwzięcia, w tym zachowania</a:t>
            </a: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trwałości przedsięwzięcia rozumianej jako utrzymywanie efektów jego realizacji.</a:t>
            </a:r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76F24CE-CC46-4464-ABBC-C95B8033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82" y="2710200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4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963240" y="537300"/>
            <a:ext cx="101980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 udziela się</a:t>
            </a:r>
          </a:p>
          <a:p>
            <a:pPr lvl="0"/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 na projekty parasolowe, jeżeli: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083BCC9-5AA5-4F08-AE64-65FA711F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4" y="1861701"/>
            <a:ext cx="384021" cy="384021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B28032D0-D225-4F18-85F7-2304C2933E08}"/>
              </a:ext>
            </a:extLst>
          </p:cNvPr>
          <p:cNvSpPr/>
          <p:nvPr/>
        </p:nvSpPr>
        <p:spPr>
          <a:xfrm>
            <a:off x="1461785" y="1852959"/>
            <a:ext cx="10100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</a:rPr>
              <a:t>Mieszkańcy gminy, będącej wnioskodawcą, zostali wybrani do udziału w przedsięwzięciu: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</a:rPr>
              <a:t>w drodze ogłoszonego na stronie internetowej wnioskodawcy otwartego naboru wniosków lub deklaracji do udziału w tym projekcie </a:t>
            </a:r>
            <a:r>
              <a:rPr lang="pl-PL" u="sng" dirty="0">
                <a:solidFill>
                  <a:srgbClr val="263779"/>
                </a:solidFill>
              </a:rPr>
              <a:t>oraz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</a:rPr>
              <a:t>na podstawie regulaminu naboru udostępnionego na stronie internetowej wnioskodawcy z uwzględnieniem zasady przejrzystości, rzetelności, bezstronności i równego traktowania podmiotów.</a:t>
            </a:r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512CEA33-B234-4A72-B0E9-76B67288A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53" y="3481307"/>
            <a:ext cx="384021" cy="384021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033A374C-BD48-437C-B47F-38DBE50AAA80}"/>
              </a:ext>
            </a:extLst>
          </p:cNvPr>
          <p:cNvSpPr/>
          <p:nvPr/>
        </p:nvSpPr>
        <p:spPr>
          <a:xfrm>
            <a:off x="1369339" y="3468948"/>
            <a:ext cx="1014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</a:rPr>
              <a:t>Wnioskodawca opublikował wyniki tego naboru na swojej stronie internetowej</a:t>
            </a:r>
            <a:endParaRPr lang="pl-PL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F1B86311-8F8E-45DF-B280-0B71F364641F}"/>
              </a:ext>
            </a:extLst>
          </p:cNvPr>
          <p:cNvSpPr/>
          <p:nvPr/>
        </p:nvSpPr>
        <p:spPr>
          <a:xfrm>
            <a:off x="1605985" y="4119059"/>
            <a:ext cx="9400771" cy="1315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</a:rPr>
              <a:t>Ostateczny odbiorca wsparcia jest jedynym podmiotem odpowiedzialnym za prawidłową realizację przedsięwzięcia oraz zachowania trwałości przedsięwzięcia rozumianej jako utrzymywanie efektów jego realizacji w okresie co najmniej 5 lat od dnia zawarcia umowy.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53543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1043280" y="555533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zakresie projektu parasolowego</a:t>
            </a:r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083BCC9-5AA5-4F08-AE64-65FA711F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80" y="1931286"/>
            <a:ext cx="384021" cy="384021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3A458B-3253-44EC-B6AD-630C77022DD3}"/>
              </a:ext>
            </a:extLst>
          </p:cNvPr>
          <p:cNvSpPr txBox="1"/>
          <p:nvPr/>
        </p:nvSpPr>
        <p:spPr>
          <a:xfrm>
            <a:off x="1615525" y="1983724"/>
            <a:ext cx="1035792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Gmina, </a:t>
            </a:r>
            <a:r>
              <a:rPr lang="pl-PL" b="1" dirty="0">
                <a:solidFill>
                  <a:srgbClr val="263779"/>
                </a:solidFill>
              </a:rPr>
              <a:t>z uwzględnieniem zasady równego traktowania podmiotów</a:t>
            </a:r>
            <a:r>
              <a:rPr lang="pl-PL" dirty="0">
                <a:solidFill>
                  <a:srgbClr val="263779"/>
                </a:solidFill>
              </a:rPr>
              <a:t>, może zobowiązać swojego mieszkańca wybranego do udziału w tym projekcie do utrzymywania wykonanych, odbudowanych, rozbudowanych lub przebudowanych w ramach realizacji projektu parasolowego urządzeń wodnych lub urządzeń melioracji wodnych znajdujących się na terenie nieruchomości gruntowej, której mieszkaniec ten jest właścicielem lub współwłaścicielem lub użytkownikiem wieczystym lub współużytkownikiem wieczystym, w celu utrzymywania efektów realizacji przedsięwzięcia, w tym do ponoszenia wszelkich kosztów z tym związanych oraz uzyskiwania niezbędnych zgód administracyjnych.</a:t>
            </a:r>
            <a:endParaRPr lang="pl-PL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6D95481B-D396-47FC-B99F-5FA7609F216D}"/>
              </a:ext>
            </a:extLst>
          </p:cNvPr>
          <p:cNvSpPr/>
          <p:nvPr/>
        </p:nvSpPr>
        <p:spPr>
          <a:xfrm>
            <a:off x="1615525" y="4384969"/>
            <a:ext cx="1017618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14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finansowy mieszkańców w projekcie parasolowym ustalany jest przez gminę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nie może on dotyczyć kosztów kwalifikowalnych przedsięwzięcia objętych wsparciem.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574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817298" y="539929"/>
            <a:ext cx="1106989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 nie udziela się na przedsięwzięcia: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083BCC9-5AA5-4F08-AE64-65FA711F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4" y="1995365"/>
            <a:ext cx="384021" cy="384021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3A458B-3253-44EC-B6AD-630C77022DD3}"/>
              </a:ext>
            </a:extLst>
          </p:cNvPr>
          <p:cNvSpPr txBox="1"/>
          <p:nvPr/>
        </p:nvSpPr>
        <p:spPr>
          <a:xfrm>
            <a:off x="1529272" y="2047444"/>
            <a:ext cx="1035792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Które nie spełniają zasady DNSH;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4E0026E7-B829-473E-B2CD-BA9642973F5B}"/>
              </a:ext>
            </a:extLst>
          </p:cNvPr>
          <p:cNvSpPr/>
          <p:nvPr/>
        </p:nvSpPr>
        <p:spPr>
          <a:xfrm>
            <a:off x="1509753" y="2762083"/>
            <a:ext cx="10146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</a:rPr>
              <a:t>Obejmujące podejmowanie działań mogących osobno lub w połączeniu z innymi działaniami, znacząco negatywnie oddziaływać na obszary Natura 2000, lub proponowane obszary mające znaczenie dla Wspólnoty Europejskiej, znajdujące się na liście, o której mowa w art. 27 ust. 3 pkt 1 ustawy o ochronie przyrody, w tym działań, o których mowa w art. 34 ustawy o ochronie przyrody.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28032D0-D225-4F18-85F7-2304C2933E08}"/>
              </a:ext>
            </a:extLst>
          </p:cNvPr>
          <p:cNvSpPr/>
          <p:nvPr/>
        </p:nvSpPr>
        <p:spPr>
          <a:xfrm>
            <a:off x="1509754" y="4521623"/>
            <a:ext cx="10146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</a:rPr>
              <a:t>Wpływające negatywnie na możliwość osiągnięcia celów środowiskowych, o których mowa w art. 56, art. 57, art. 59 oraz w art. 61 Prawa wodnego, w tym przedsięwzięcia spełniające warunki, o których mowa w art. 68 pkt 1 lub pkt 3 lub pkt 4 Prawa wodnego.</a:t>
            </a:r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22B3A8F0-806B-4172-A24D-8B0AB4E92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50" y="2707918"/>
            <a:ext cx="384021" cy="3840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FCCFDFA-34BA-4BD5-9B40-10568EF54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3" y="4543322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0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113961"/>
            <a:ext cx="790916" cy="776133"/>
            <a:chOff x="10982025" y="47779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0982025" y="47779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117201" y="189982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0C83541-94EB-49D3-9D48-FA2EC7E2EA2C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672C464C-42F0-4ED6-8C77-9790BA57E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72421D9-0979-46FF-986E-5CA923E0A0AB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52496734-9FAF-4D22-87AA-16238E9311A5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93F0362-979C-4903-896D-628CD3193EF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B1AB28FA-70AF-4E95-A9CA-98E25273CC30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CFF1FE9-D976-4497-A8C8-CD4188475373}"/>
              </a:ext>
            </a:extLst>
          </p:cNvPr>
          <p:cNvSpPr txBox="1"/>
          <p:nvPr/>
        </p:nvSpPr>
        <p:spPr>
          <a:xfrm>
            <a:off x="886828" y="665800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Kosztem kwalifikowalnym są: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8FD8F5-D69C-4A73-BBAB-7DEC7049CE03}"/>
              </a:ext>
            </a:extLst>
          </p:cNvPr>
          <p:cNvSpPr/>
          <p:nvPr/>
        </p:nvSpPr>
        <p:spPr>
          <a:xfrm>
            <a:off x="1060683" y="1508500"/>
            <a:ext cx="10886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poniesione przez ostatecznego odbiorcę wsparcia nie później niż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dnia 30 listopada 2025 r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., dla przedsięwzięcia które: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zostało fizycznie ukończone (w przypadku robót budowlanych)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pełni wdrożone (w przypadku dostaw i usług) 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dnia złożenia wniosku, niezależnie od tego, czy wszystkie dotyczące tego przedsięwzięcia płatności zostały przez ostatecznego odbiorcę wsparcia dokonane. </a:t>
            </a:r>
          </a:p>
          <a:p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805B295-F3C2-4626-8DFE-C00B9FCBB771}"/>
              </a:ext>
            </a:extLst>
          </p:cNvPr>
          <p:cNvSpPr/>
          <p:nvPr/>
        </p:nvSpPr>
        <p:spPr>
          <a:xfrm>
            <a:off x="1655379" y="3606636"/>
            <a:ext cx="8529145" cy="861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Koszty poniesione - w znaczeniu kasowy tj. rozchód środków pieniężnych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rachunku płatniczego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(obciążenie rachunku płatniczego ostatecznego odbiorcy wsparcia).</a:t>
            </a:r>
            <a:endParaRPr lang="pl-PL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E6860D3-2236-435B-BB11-32C2C1779111}"/>
              </a:ext>
            </a:extLst>
          </p:cNvPr>
          <p:cNvSpPr/>
          <p:nvPr/>
        </p:nvSpPr>
        <p:spPr>
          <a:xfrm>
            <a:off x="1655379" y="4899219"/>
            <a:ext cx="8592206" cy="1079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Fizycznie ukończone / w pełni wdrożone - przedsięwzięcie, dla którego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dniem złożenia wniosku nastąpił odbiór ostatnich robót, dostaw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usług przewidzianych do realizacji w jego zakresie rzeczowym. </a:t>
            </a:r>
            <a:endParaRPr lang="pl-PL" b="1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1148A650-A30A-4B87-9BAD-29D2E3CC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0" y="1498411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2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13363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33" name="Grupa 32">
            <a:extLst>
              <a:ext uri="{FF2B5EF4-FFF2-40B4-BE49-F238E27FC236}">
                <a16:creationId xmlns:a16="http://schemas.microsoft.com/office/drawing/2014/main" id="{30E4AC31-A5A3-4965-B1E0-56365A3EE2D4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30131389-80C1-4AC3-930A-7BE83447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23E7BC47-0C40-42F6-B820-6C9EEB4EAD54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828F4F2-A48C-445A-8CED-D1D937F48644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37A9BA8C-B681-48E8-8DEE-412DE4694F6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71D7AE9A-65D6-479F-9AA3-46F32B971B3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166407D-D598-48E5-9043-ED2E3D196A2B}"/>
              </a:ext>
            </a:extLst>
          </p:cNvPr>
          <p:cNvSpPr txBox="1"/>
          <p:nvPr/>
        </p:nvSpPr>
        <p:spPr>
          <a:xfrm>
            <a:off x="690371" y="502442"/>
            <a:ext cx="98621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Koszty kwalifikowalne podlegają refundacji lub rozliczeniu jeżeli zostały: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0ECB2F8-3F30-4290-BE94-67C07555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8" y="3046041"/>
            <a:ext cx="384021" cy="3840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94DC9B9-9084-479E-8552-4B7DA1039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16" y="3988639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707FCFE-6F0E-4C06-8876-1E84DD648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16" y="4915123"/>
            <a:ext cx="384021" cy="38402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8480300-711C-4B77-958F-19658AEB36EB}"/>
              </a:ext>
            </a:extLst>
          </p:cNvPr>
          <p:cNvSpPr txBox="1"/>
          <p:nvPr/>
        </p:nvSpPr>
        <p:spPr>
          <a:xfrm>
            <a:off x="1598334" y="4024959"/>
            <a:ext cx="948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Uwzględnione w oddzielnym systemie rachunkowości albo do ich identyfikacji wykorzystano odpowiedni kod rachunkowy;</a:t>
            </a:r>
            <a:endParaRPr lang="pl-PL" sz="24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466C4F9-5293-4CB1-BA42-542700E66DB7}"/>
              </a:ext>
            </a:extLst>
          </p:cNvPr>
          <p:cNvSpPr txBox="1"/>
          <p:nvPr/>
        </p:nvSpPr>
        <p:spPr>
          <a:xfrm>
            <a:off x="1598334" y="3053960"/>
            <a:ext cx="948649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Poniesione zgodnie z przepisami o zamówieniach publicznych, w przypadku gdy te przepisy mają zastosowanie;</a:t>
            </a:r>
            <a:endParaRPr lang="pl-PL" sz="24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C40E772-4523-4303-840F-70BEDE01202A}"/>
              </a:ext>
            </a:extLst>
          </p:cNvPr>
          <p:cNvSpPr txBox="1"/>
          <p:nvPr/>
        </p:nvSpPr>
        <p:spPr>
          <a:xfrm>
            <a:off x="1598333" y="4975210"/>
            <a:ext cx="9486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Poniesione w formie rozliczenia bezgotówkowego.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703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158AA8C9-DFD4-4E03-A533-2A30186B776A}"/>
              </a:ext>
            </a:extLst>
          </p:cNvPr>
          <p:cNvGrpSpPr/>
          <p:nvPr/>
        </p:nvGrpSpPr>
        <p:grpSpPr>
          <a:xfrm>
            <a:off x="0" y="355446"/>
            <a:ext cx="6096000" cy="142043"/>
            <a:chOff x="3653572" y="438181"/>
            <a:chExt cx="3093457" cy="142043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0BCC1CBA-7055-464D-A136-F3773839F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639B04D6-4B14-48CA-BE1F-B4FF8A37CF3E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63F7D93C-4FA5-414F-A911-DCB8D09EE7E7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1BF04850-AF52-4978-9485-D82AD613B35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BD9D76D2-044E-4840-9138-0DBC1B05955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A08FAAC-FF85-4709-B746-AC6128D73AAA}"/>
              </a:ext>
            </a:extLst>
          </p:cNvPr>
          <p:cNvSpPr txBox="1"/>
          <p:nvPr/>
        </p:nvSpPr>
        <p:spPr>
          <a:xfrm>
            <a:off x="533143" y="467869"/>
            <a:ext cx="1046791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kosztów kwalifikowalnych zalicza się: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7C33F02-9AE1-4F03-932D-2C36F44E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1" y="1567323"/>
            <a:ext cx="384021" cy="38402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13D1F07-BAD5-4322-B8F3-F103C77A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0" y="4240900"/>
            <a:ext cx="384021" cy="384021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3975C3B-84A5-462B-A7B6-4B6EBD6F3824}"/>
              </a:ext>
            </a:extLst>
          </p:cNvPr>
          <p:cNvSpPr txBox="1"/>
          <p:nvPr/>
        </p:nvSpPr>
        <p:spPr>
          <a:xfrm>
            <a:off x="1148165" y="1519708"/>
            <a:ext cx="9895667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Budowy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przebudowy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odbudowy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rozbudowy urządzeń melioracji wodnych lub urządzeń wodnych z uwzględnieniem retencjonowania wody:</a:t>
            </a:r>
          </a:p>
          <a:p>
            <a:pPr marL="342900" indent="-342900" algn="just">
              <a:lnSpc>
                <a:spcPts val="1960"/>
              </a:lnSpc>
              <a:spcBef>
                <a:spcPts val="600"/>
              </a:spcBef>
              <a:buAutoNum type="alphaLcParenR"/>
            </a:pPr>
            <a:r>
              <a:rPr lang="pl-PL" dirty="0">
                <a:solidFill>
                  <a:srgbClr val="263779"/>
                </a:solidFill>
              </a:rPr>
              <a:t>zbiorników retencyjnych o pojemności całkowitej do 500 tys. m3;</a:t>
            </a:r>
          </a:p>
          <a:p>
            <a:pPr marL="342900" indent="-342900" algn="just">
              <a:lnSpc>
                <a:spcPts val="1960"/>
              </a:lnSpc>
              <a:spcBef>
                <a:spcPts val="600"/>
              </a:spcBef>
              <a:buAutoNum type="alphaLcParenR"/>
            </a:pPr>
            <a:r>
              <a:rPr lang="pl-PL" dirty="0">
                <a:solidFill>
                  <a:srgbClr val="263779"/>
                </a:solidFill>
              </a:rPr>
              <a:t>zbiorników kopanych, w tym stawów, o pojemności całkowitej do 50 tys. m3;</a:t>
            </a:r>
          </a:p>
          <a:p>
            <a:pPr marL="342900" indent="-342900" algn="just">
              <a:lnSpc>
                <a:spcPts val="1960"/>
              </a:lnSpc>
              <a:spcBef>
                <a:spcPts val="600"/>
              </a:spcBef>
              <a:buAutoNum type="alphaLcParenR"/>
            </a:pPr>
            <a:r>
              <a:rPr lang="pl-PL" dirty="0">
                <a:solidFill>
                  <a:srgbClr val="263779"/>
                </a:solidFill>
              </a:rPr>
              <a:t>budowli piętrzących o wysokości piętrzenia do 3 m na ciekach naturalnych lub kanałach o szerokości koryta do 5 m, które umożliwiają migrację ryb na śródlądowych wodach powierzchniowych, o których mowa w art. 21 Prawa wodnego, lub, które w wyniku realizacji przedsięwzięcia będą umożliwiać migrację ryb na tych śródlądowych wodach powierzchniowych,</a:t>
            </a:r>
            <a:endParaRPr lang="pl-PL" sz="2400" u="sng" dirty="0">
              <a:solidFill>
                <a:srgbClr val="263779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98E441E-1F49-4D6F-8EE1-BCE5644B748F}"/>
              </a:ext>
            </a:extLst>
          </p:cNvPr>
          <p:cNvSpPr txBox="1"/>
          <p:nvPr/>
        </p:nvSpPr>
        <p:spPr>
          <a:xfrm>
            <a:off x="1188273" y="4240900"/>
            <a:ext cx="981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ogólne, związane bezpośrednio z realizacją przedsięwzięcia (jak np. koszty nadzoru, inwestora</a:t>
            </a:r>
          </a:p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zastępczego, sporządzenia dokumentacji technicznej, planu przedsięwzięcia i uzyskania niezbędnych pozwoleń itp.) w wysokości nieprzekraczającej 10% pozostałych kosztów kwalifikowalnych;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5514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601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63F7D93C-4FA5-414F-A911-DCB8D09EE7E7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1BF04850-AF52-4978-9485-D82AD613B35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BD9D76D2-044E-4840-9138-0DBC1B05955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A08FAAC-FF85-4709-B746-AC6128D73AAA}"/>
              </a:ext>
            </a:extLst>
          </p:cNvPr>
          <p:cNvSpPr txBox="1"/>
          <p:nvPr/>
        </p:nvSpPr>
        <p:spPr>
          <a:xfrm>
            <a:off x="464477" y="16333"/>
            <a:ext cx="1126304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kosztów kwalifikowalnych zalicza się </a:t>
            </a:r>
          </a:p>
          <a:p>
            <a:r>
              <a:rPr lang="pl-PL" sz="28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- </a:t>
            </a:r>
            <a:r>
              <a:rPr lang="pl-PL" sz="2800" b="1" u="sng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wyłącznie jako elementy infrastruktury towarzyszącej, niezbędnej do realizacji zakresu §1 ust. 21 pkt 1 Regulaminu</a:t>
            </a:r>
            <a:r>
              <a:rPr lang="pl-PL" sz="28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7C33F02-9AE1-4F03-932D-2C36F44E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6" y="1682301"/>
            <a:ext cx="384021" cy="384021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13D1F07-BAD5-4322-B8F3-F103C77A1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6" y="2392543"/>
            <a:ext cx="384021" cy="38402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0FFAEB7-3D43-4CDD-AA46-646A3311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26" y="3894393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C585789-853E-463E-999F-A9CAE0067CC7}"/>
              </a:ext>
            </a:extLst>
          </p:cNvPr>
          <p:cNvSpPr txBox="1"/>
          <p:nvPr/>
        </p:nvSpPr>
        <p:spPr>
          <a:xfrm>
            <a:off x="1059431" y="2355789"/>
            <a:ext cx="63524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Regulacji koryt cieków naturalnych, o której mowa w art. 236 ust. 1 Prawa wodnego, lub kształtowania nowych koryt cieków naturalnych, o którym mowa w art. 237 ust. 5 Prawa wodnego, lub zabudowy potoków górskich, o której mowa w art. 237 ust. 5 Prawa wodnego;</a:t>
            </a:r>
            <a:endParaRPr lang="pl-PL" sz="2400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3975C3B-84A5-462B-A7B6-4B6EBD6F3824}"/>
              </a:ext>
            </a:extLst>
          </p:cNvPr>
          <p:cNvSpPr txBox="1"/>
          <p:nvPr/>
        </p:nvSpPr>
        <p:spPr>
          <a:xfrm>
            <a:off x="1059431" y="3946833"/>
            <a:ext cx="62546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Rozbiórkę lub likwidację urządzeń wodnych lub urządzeń melioracji wodnych lub infrastruktury niezbędnej do funkcjonowania tych urządzeń;</a:t>
            </a:r>
            <a:endParaRPr lang="pl-PL" sz="2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B6B649-D6BB-4AA8-8A80-63402B451EAB}"/>
              </a:ext>
            </a:extLst>
          </p:cNvPr>
          <p:cNvSpPr txBox="1"/>
          <p:nvPr/>
        </p:nvSpPr>
        <p:spPr>
          <a:xfrm>
            <a:off x="1059431" y="1697242"/>
            <a:ext cx="9895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Zastosowanie rozwiązań opartych na przyrodzie;</a:t>
            </a:r>
            <a:endParaRPr lang="pl-PL" sz="24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68CAD46-A29D-436C-95BD-0930D0849841}"/>
              </a:ext>
            </a:extLst>
          </p:cNvPr>
          <p:cNvSpPr txBox="1"/>
          <p:nvPr/>
        </p:nvSpPr>
        <p:spPr>
          <a:xfrm>
            <a:off x="1059431" y="4927078"/>
            <a:ext cx="6254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Budowę lub przebudowę lub odbudowę lub rozbudowę infrastruktury, która jest niezbędna do funkcjonowania realizowanych w ramach przedsięwzięcia urządzeń wodnych lub urządzeń melioracji wodnych, </a:t>
            </a:r>
            <a:endParaRPr lang="pl-PL" sz="2400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6A905505-3C8E-48DB-B0BB-A26751DD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75" y="4930855"/>
            <a:ext cx="384021" cy="38402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45A0A14-4135-4936-BD0C-5DD98D8C56AD}"/>
              </a:ext>
            </a:extLst>
          </p:cNvPr>
          <p:cNvSpPr/>
          <p:nvPr/>
        </p:nvSpPr>
        <p:spPr>
          <a:xfrm>
            <a:off x="8097991" y="2494071"/>
            <a:ext cx="3629531" cy="3426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u="sng" dirty="0">
                <a:solidFill>
                  <a:srgbClr val="263779"/>
                </a:solidFill>
              </a:rPr>
              <a:t>Warunek kwalifikowania</a:t>
            </a:r>
          </a:p>
          <a:p>
            <a:pPr algn="ctr"/>
            <a:r>
              <a:rPr lang="pl-PL" b="1" dirty="0">
                <a:solidFill>
                  <a:srgbClr val="263779"/>
                </a:solidFill>
              </a:rPr>
              <a:t>- konieczność odpowiedniego uzasadnienia we wniosku niezbędności tych wydatków</a:t>
            </a:r>
            <a:br>
              <a:rPr lang="pl-PL" b="1" dirty="0">
                <a:solidFill>
                  <a:srgbClr val="263779"/>
                </a:solidFill>
              </a:rPr>
            </a:br>
            <a:r>
              <a:rPr lang="pl-PL" b="1" dirty="0">
                <a:solidFill>
                  <a:srgbClr val="263779"/>
                </a:solidFill>
              </a:rPr>
              <a:t>do funkcjonowania zakresu podstawowego.</a:t>
            </a:r>
          </a:p>
        </p:txBody>
      </p:sp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F3AE28DF-2358-4593-B03B-E77C335A764D}"/>
              </a:ext>
            </a:extLst>
          </p:cNvPr>
          <p:cNvSpPr/>
          <p:nvPr/>
        </p:nvSpPr>
        <p:spPr>
          <a:xfrm rot="16200000">
            <a:off x="7355368" y="2785039"/>
            <a:ext cx="897989" cy="572337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górę 27">
            <a:extLst>
              <a:ext uri="{FF2B5EF4-FFF2-40B4-BE49-F238E27FC236}">
                <a16:creationId xmlns:a16="http://schemas.microsoft.com/office/drawing/2014/main" id="{5BB2C32F-0B44-40A7-AEE8-A082059E7806}"/>
              </a:ext>
            </a:extLst>
          </p:cNvPr>
          <p:cNvSpPr/>
          <p:nvPr/>
        </p:nvSpPr>
        <p:spPr>
          <a:xfrm rot="16200000">
            <a:off x="7355368" y="4110527"/>
            <a:ext cx="897989" cy="572337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0C896ACF-38C3-476D-A288-10701C5349DC}"/>
              </a:ext>
            </a:extLst>
          </p:cNvPr>
          <p:cNvSpPr/>
          <p:nvPr/>
        </p:nvSpPr>
        <p:spPr>
          <a:xfrm rot="16200000">
            <a:off x="7362215" y="5222266"/>
            <a:ext cx="897989" cy="572337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88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17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4CB9305-E828-48D4-9BBF-732AFD98FC6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5EEEBA9A-4CF2-498A-8F07-1604E0231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165F528-E1CA-4FAD-A0C7-7C588048ADE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E90F310-493C-46DA-AFB9-1FD561D62A29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609EF01F-60FA-49F0-9AA5-B268AEE4ADC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4D8FD7FE-A41E-44E6-9975-E0FBEA778B2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6C7443D6-DCBA-48E9-8514-E7322C3D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36" y="1594837"/>
            <a:ext cx="384021" cy="384021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1C104DDF-60E7-4179-B5D8-71417F94B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3" y="2156087"/>
            <a:ext cx="384021" cy="38402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090CB6E-AF97-4A39-AE7E-A45A4DEB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72" y="2644836"/>
            <a:ext cx="384021" cy="3840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ABA7851-6195-4C9B-9E47-18719188C80A}"/>
              </a:ext>
            </a:extLst>
          </p:cNvPr>
          <p:cNvSpPr txBox="1"/>
          <p:nvPr/>
        </p:nvSpPr>
        <p:spPr>
          <a:xfrm>
            <a:off x="1545931" y="2138283"/>
            <a:ext cx="91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Zakupu sprzętów, maszyn i urządzeń;</a:t>
            </a:r>
            <a:endParaRPr lang="pl-PL" sz="2400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476649-5842-4481-821B-2F03C2BF698A}"/>
              </a:ext>
            </a:extLst>
          </p:cNvPr>
          <p:cNvSpPr txBox="1"/>
          <p:nvPr/>
        </p:nvSpPr>
        <p:spPr>
          <a:xfrm>
            <a:off x="1545929" y="1612440"/>
            <a:ext cx="910013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 podatku od towarów i usług (VAT);</a:t>
            </a:r>
            <a:endParaRPr lang="pl-PL" sz="2400" dirty="0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01A7861-8686-4282-B2F7-472361A9BEA8}"/>
              </a:ext>
            </a:extLst>
          </p:cNvPr>
          <p:cNvSpPr txBox="1"/>
          <p:nvPr/>
        </p:nvSpPr>
        <p:spPr>
          <a:xfrm>
            <a:off x="1545931" y="2618259"/>
            <a:ext cx="91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Zakupu gruntów oraz innych nieruchomości;</a:t>
            </a:r>
            <a:endParaRPr lang="pl-PL" sz="24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FB219B4-3CF3-46E8-B6C6-AA86C4932A1C}"/>
              </a:ext>
            </a:extLst>
          </p:cNvPr>
          <p:cNvSpPr txBox="1"/>
          <p:nvPr/>
        </p:nvSpPr>
        <p:spPr>
          <a:xfrm>
            <a:off x="218546" y="706271"/>
            <a:ext cx="1197345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kosztów kwalifikowalnych nie zalicza się: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C2C7EC9F-9A47-45B3-AA5E-BE37A299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0" y="3136458"/>
            <a:ext cx="384021" cy="38402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0A63DABF-33B5-4593-9C28-27826FE5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3" y="3893914"/>
            <a:ext cx="384021" cy="38402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786FA177-5F06-4EB8-8F27-9FC5CE0A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3" y="4882723"/>
            <a:ext cx="384021" cy="384021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E3020178-4588-4BF8-AA87-F00CD7A91EB3}"/>
              </a:ext>
            </a:extLst>
          </p:cNvPr>
          <p:cNvSpPr txBox="1"/>
          <p:nvPr/>
        </p:nvSpPr>
        <p:spPr>
          <a:xfrm>
            <a:off x="1545931" y="3104631"/>
            <a:ext cx="910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Związanych z nabyciem tytułu prawnego do nieruchomości (najmu, użytkowania, użytkowania wieczystego lub dzierżawy);</a:t>
            </a:r>
            <a:endParaRPr lang="pl-PL" sz="2400" dirty="0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19B9126-99C6-46D3-A98A-2E98FEA796F2}"/>
              </a:ext>
            </a:extLst>
          </p:cNvPr>
          <p:cNvSpPr txBox="1"/>
          <p:nvPr/>
        </p:nvSpPr>
        <p:spPr>
          <a:xfrm>
            <a:off x="1545928" y="3810618"/>
            <a:ext cx="9100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Robót związanych z urządzeniami lub instalacjami technicznymi niebędącymi urządzeniami wodnymi lub urządzeniami melioracji wodnych, o ile nie spełniają przesłanek, o których mowa w ust. 21 pkt 3-5;</a:t>
            </a:r>
            <a:endParaRPr lang="pl-PL" sz="2400" dirty="0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9B0B8FC-100B-4CAB-807D-B15AAC443349}"/>
              </a:ext>
            </a:extLst>
          </p:cNvPr>
          <p:cNvSpPr txBox="1"/>
          <p:nvPr/>
        </p:nvSpPr>
        <p:spPr>
          <a:xfrm>
            <a:off x="1545928" y="4830821"/>
            <a:ext cx="905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Wykonania lub przebudowy lub rozbudowy lub odbudowy ujęć wód podziemnych;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4549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4CB9305-E828-48D4-9BBF-732AFD98FC6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5EEEBA9A-4CF2-498A-8F07-1604E0231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165F528-E1CA-4FAD-A0C7-7C588048ADE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E90F310-493C-46DA-AFB9-1FD561D62A29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609EF01F-60FA-49F0-9AA5-B268AEE4ADC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4D8FD7FE-A41E-44E6-9975-E0FBEA778B2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6C7443D6-DCBA-48E9-8514-E7322C3D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9" y="1998283"/>
            <a:ext cx="384021" cy="38402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D090CB6E-AF97-4A39-AE7E-A45A4DEBC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9" y="3004702"/>
            <a:ext cx="384021" cy="38402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ABA7851-6195-4C9B-9E47-18719188C80A}"/>
              </a:ext>
            </a:extLst>
          </p:cNvPr>
          <p:cNvSpPr txBox="1"/>
          <p:nvPr/>
        </p:nvSpPr>
        <p:spPr>
          <a:xfrm>
            <a:off x="1545931" y="2924173"/>
            <a:ext cx="910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Osobowych ostatecznego odbiorcy wsparcia, urzędu gminy, urzędu miejskiego oraz urzędu miasta;</a:t>
            </a:r>
            <a:endParaRPr lang="pl-PL" sz="2400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F476649-5842-4481-821B-2F03C2BF698A}"/>
              </a:ext>
            </a:extLst>
          </p:cNvPr>
          <p:cNvSpPr txBox="1"/>
          <p:nvPr/>
        </p:nvSpPr>
        <p:spPr>
          <a:xfrm>
            <a:off x="1577680" y="1911574"/>
            <a:ext cx="910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Wykonania lub przebudowy lub rozbudowy lub odbudowy systemów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nawodnień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ciśnieniowych lub deszczownianych lub umiejscowionych, w tym podkoronowych lub kroplowych;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801A7861-8686-4282-B2F7-472361A9BEA8}"/>
              </a:ext>
            </a:extLst>
          </p:cNvPr>
          <p:cNvSpPr txBox="1"/>
          <p:nvPr/>
        </p:nvSpPr>
        <p:spPr>
          <a:xfrm>
            <a:off x="1545931" y="3584823"/>
            <a:ext cx="91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Pracy własnej;</a:t>
            </a:r>
            <a:endParaRPr lang="pl-PL" sz="2400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FB219B4-3CF3-46E8-B6C6-AA86C4932A1C}"/>
              </a:ext>
            </a:extLst>
          </p:cNvPr>
          <p:cNvSpPr txBox="1"/>
          <p:nvPr/>
        </p:nvSpPr>
        <p:spPr>
          <a:xfrm>
            <a:off x="218546" y="706271"/>
            <a:ext cx="114794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kosztów kwalifikowalnych nie zalicza się: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C2C7EC9F-9A47-45B3-AA5E-BE37A299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9" y="3575527"/>
            <a:ext cx="384021" cy="38402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0A63DABF-33B5-4593-9C28-27826FE5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9" y="4120238"/>
            <a:ext cx="384021" cy="384021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786FA177-5F06-4EB8-8F27-9FC5CE0A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39" y="4667706"/>
            <a:ext cx="384021" cy="384021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19B9126-99C6-46D3-A98A-2E98FEA796F2}"/>
              </a:ext>
            </a:extLst>
          </p:cNvPr>
          <p:cNvSpPr txBox="1"/>
          <p:nvPr/>
        </p:nvSpPr>
        <p:spPr>
          <a:xfrm>
            <a:off x="1577680" y="4147790"/>
            <a:ext cx="910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Wkładu rzeczowego oraz amortyzacji;</a:t>
            </a:r>
            <a:endParaRPr lang="pl-PL" sz="2400" dirty="0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9B0B8FC-100B-4CAB-807D-B15AAC443349}"/>
              </a:ext>
            </a:extLst>
          </p:cNvPr>
          <p:cNvSpPr txBox="1"/>
          <p:nvPr/>
        </p:nvSpPr>
        <p:spPr>
          <a:xfrm>
            <a:off x="1514181" y="4629124"/>
            <a:ext cx="905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Utrzymywania urządzeń wodnych lub urządzeń melioracji wodnych, w szczególności kosztów remontu lub konserwacji tych urządzeń;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6541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AEB70DD-BA4A-964E-8F42-690D07912A92}"/>
              </a:ext>
            </a:extLst>
          </p:cNvPr>
          <p:cNvGrpSpPr/>
          <p:nvPr/>
        </p:nvGrpSpPr>
        <p:grpSpPr>
          <a:xfrm>
            <a:off x="1" y="419558"/>
            <a:ext cx="6096000" cy="196446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65BCCC5-7FCF-764A-99DB-2FB7B69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4FDA15-E859-4146-B7D8-431C83338D6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789111-DF7F-0F49-B73D-1A6C466ACB75}"/>
              </a:ext>
            </a:extLst>
          </p:cNvPr>
          <p:cNvGrpSpPr/>
          <p:nvPr/>
        </p:nvGrpSpPr>
        <p:grpSpPr>
          <a:xfrm rot="10800000">
            <a:off x="6096001" y="6296398"/>
            <a:ext cx="6095999" cy="142044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0FAAA6-829E-2E44-93F0-8D431459085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7241C8E-4555-CF41-A198-3A75402892F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1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17DDF12-3151-42EF-ACFB-2D8737BCCB5B}"/>
              </a:ext>
            </a:extLst>
          </p:cNvPr>
          <p:cNvSpPr txBox="1"/>
          <p:nvPr/>
        </p:nvSpPr>
        <p:spPr>
          <a:xfrm>
            <a:off x="329185" y="565158"/>
            <a:ext cx="10755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Komponent B3.3.1 </a:t>
            </a:r>
            <a:r>
              <a:rPr lang="pl-PL" sz="20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Inwestycje w zwiększenie potencjału zrównoważonej gospodarki wodnej na obszarach wiejskich</a:t>
            </a:r>
          </a:p>
          <a:p>
            <a:endParaRPr lang="pl-PL" sz="2000" dirty="0">
              <a:solidFill>
                <a:srgbClr val="263779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aphicFrame>
        <p:nvGraphicFramePr>
          <p:cNvPr id="16" name="Symbol zastępczy zawartości 3">
            <a:extLst>
              <a:ext uri="{FF2B5EF4-FFF2-40B4-BE49-F238E27FC236}">
                <a16:creationId xmlns:a16="http://schemas.microsoft.com/office/drawing/2014/main" id="{FF73B7DF-B68A-4338-B1C6-BC0E4DCBC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921364"/>
              </p:ext>
            </p:extLst>
          </p:nvPr>
        </p:nvGraphicFramePr>
        <p:xfrm>
          <a:off x="1133855" y="1316615"/>
          <a:ext cx="10411421" cy="494218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7313662">
                  <a:extLst>
                    <a:ext uri="{9D8B030D-6E8A-4147-A177-3AD203B41FA5}">
                      <a16:colId xmlns:a16="http://schemas.microsoft.com/office/drawing/2014/main" val="2971752892"/>
                    </a:ext>
                  </a:extLst>
                </a:gridCol>
                <a:gridCol w="3097759">
                  <a:extLst>
                    <a:ext uri="{9D8B030D-6E8A-4147-A177-3AD203B41FA5}">
                      <a16:colId xmlns:a16="http://schemas.microsoft.com/office/drawing/2014/main" val="453623875"/>
                    </a:ext>
                  </a:extLst>
                </a:gridCol>
              </a:tblGrid>
              <a:tr h="745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dirty="0">
                          <a:effectLst/>
                        </a:rPr>
                        <a:t>Data ogłoszenia naboru: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20.03.2025</a:t>
                      </a:r>
                      <a:endParaRPr lang="pl-PL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744519930"/>
                  </a:ext>
                </a:extLst>
              </a:tr>
              <a:tr h="589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dirty="0">
                          <a:effectLst/>
                        </a:rPr>
                        <a:t>Początek naboru: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09.04.2025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1108211566"/>
                  </a:ext>
                </a:extLst>
              </a:tr>
              <a:tr h="589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dirty="0">
                          <a:effectLst/>
                        </a:rPr>
                        <a:t>Koniec naboru: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05.05.2025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godz. 11:00</a:t>
                      </a: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1301807055"/>
                  </a:ext>
                </a:extLst>
              </a:tr>
              <a:tr h="626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dirty="0">
                          <a:effectLst/>
                        </a:rPr>
                        <a:t>Kwota przewidziana na dofinansowanie projektów [PLN]: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46 130 873,84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575720655"/>
                  </a:ext>
                </a:extLst>
              </a:tr>
              <a:tr h="497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dirty="0">
                          <a:effectLst/>
                        </a:rPr>
                        <a:t>Maksymalna kwota dofinansowania  [PLN]: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1554397720"/>
                  </a:ext>
                </a:extLst>
              </a:tr>
              <a:tr h="718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Minimalna kwota dofinansowania  </a:t>
                      </a:r>
                      <a:r>
                        <a:rPr lang="pl-PL" sz="2000" dirty="0">
                          <a:effectLst/>
                        </a:rPr>
                        <a:t>[PLN]: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4224788681"/>
                  </a:ext>
                </a:extLst>
              </a:tr>
              <a:tr h="564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Sposób składania wniosków </a:t>
                      </a: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CST2021</a:t>
                      </a: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847194857"/>
                  </a:ext>
                </a:extLst>
              </a:tr>
              <a:tr h="564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 naboru w systemie CST</a:t>
                      </a:r>
                    </a:p>
                  </a:txBody>
                  <a:tcPr marL="66686" marR="6668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/>
                        <a:t>KPOD.04.12-IW.23-001/25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86" marR="66686" marT="0" marB="0" anchor="ctr"/>
                </a:tc>
                <a:extLst>
                  <a:ext uri="{0D108BD9-81ED-4DB2-BD59-A6C34878D82A}">
                    <a16:rowId xmlns:a16="http://schemas.microsoft.com/office/drawing/2014/main" val="418771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41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D4CB9305-E828-48D4-9BBF-732AFD98FC6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5EEEBA9A-4CF2-498A-8F07-1604E0231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4165F528-E1CA-4FAD-A0C7-7C588048ADE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3E90F310-493C-46DA-AFB9-1FD561D62A29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609EF01F-60FA-49F0-9AA5-B268AEE4ADC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4D8FD7FE-A41E-44E6-9975-E0FBEA778B2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6C7443D6-DCBA-48E9-8514-E7322C3D8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4" y="1302696"/>
            <a:ext cx="384021" cy="384021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FB219B4-3CF3-46E8-B6C6-AA86C4932A1C}"/>
              </a:ext>
            </a:extLst>
          </p:cNvPr>
          <p:cNvSpPr txBox="1"/>
          <p:nvPr/>
        </p:nvSpPr>
        <p:spPr>
          <a:xfrm>
            <a:off x="218545" y="486009"/>
            <a:ext cx="119060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kosztów kwalifikowalnych nie zalicza się kosztów: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3D33F21-9470-4777-84EF-E09E7980CBA7}"/>
              </a:ext>
            </a:extLst>
          </p:cNvPr>
          <p:cNvSpPr/>
          <p:nvPr/>
        </p:nvSpPr>
        <p:spPr>
          <a:xfrm>
            <a:off x="1393480" y="1302696"/>
            <a:ext cx="94593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Związanych z wykonaniem, przebudową, rozbudową lub odbudową urządzeń wodnych lub urządzeń melioracji wodnych lub zespołu tych urządzeń przewidzianych do realizacji w ramach jednej decyzji o udzieleniu pozwolenia wodnoprawnego, o którym w art. 396 ust. 6 Prawa wodnego, albo jednego zgłoszenia wodnoprawnego, o którym mowa w art. 394 ust. 9 lub 10 Prawa wodnego, albo powiadomienia, o którym mowa w art. 395a ust. 1 pkt 1 Prawa wodnego,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których odbiór ostatnich robót przewidzianych do realizacji w ramach tej decyzji albo tego zgłoszenia albo powiadomienia nastąpił przed dniem złożenia wniosku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F82EC6A-43AB-40CC-8228-D6360C8498B3}"/>
              </a:ext>
            </a:extLst>
          </p:cNvPr>
          <p:cNvSpPr txBox="1"/>
          <p:nvPr/>
        </p:nvSpPr>
        <p:spPr>
          <a:xfrm>
            <a:off x="1393480" y="3657668"/>
            <a:ext cx="9100139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960"/>
              </a:lnSpc>
              <a:spcBef>
                <a:spcPts val="600"/>
              </a:spcBef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Budowy lub przebudowy lub odbudowy lub rozbudowy urządzeń melioracji wodnych lub urządzeń wodnych z uwzględnieniem retencjonowania wody (o których mowa w §1 ust. 21 pkt 1 Regulaminu), jeśli w wyniku tych robót dojdzie do przekroczenia parametrów:</a:t>
            </a:r>
          </a:p>
          <a:p>
            <a:pPr algn="just"/>
            <a:endParaRPr lang="pl-PL" sz="2400" dirty="0"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083F6794-3FC8-4B2D-AA51-B370F2B5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4" y="3702333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4E36063-6ED8-45F5-8BC3-F3A18B8FCEA6}"/>
              </a:ext>
            </a:extLst>
          </p:cNvPr>
          <p:cNvSpPr/>
          <p:nvPr/>
        </p:nvSpPr>
        <p:spPr>
          <a:xfrm>
            <a:off x="1507384" y="4796127"/>
            <a:ext cx="9808317" cy="1101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ts val="196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</a:rPr>
              <a:t>zbiorniki retencyjne o pojemności całkowitej do 500 tys. m3;</a:t>
            </a:r>
          </a:p>
          <a:p>
            <a:pPr marL="285750" lvl="0" indent="-285750" algn="just">
              <a:lnSpc>
                <a:spcPts val="196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</a:rPr>
              <a:t>zbiorniki kopalne, w tym stawy, o pojemności całkowitej do 50 tys. m3;</a:t>
            </a:r>
          </a:p>
          <a:p>
            <a:pPr marL="285750" lvl="0" indent="-285750" algn="just">
              <a:lnSpc>
                <a:spcPts val="196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</a:rPr>
              <a:t>budowle piętrzące o wysokości piętrzenia do 3 m na ciekach naturalnych lub kanałach o szerokości koryta do 5 m;</a:t>
            </a:r>
          </a:p>
        </p:txBody>
      </p:sp>
    </p:spTree>
    <p:extLst>
      <p:ext uri="{BB962C8B-B14F-4D97-AF65-F5344CB8AC3E}">
        <p14:creationId xmlns:p14="http://schemas.microsoft.com/office/powerpoint/2010/main" val="335802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7390663D-B0FA-44C3-BDAE-8E505BD86A79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3AE77452-7566-4123-96F3-A4A568464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C006166D-F2C3-43B7-93D3-E3B0260321A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ADA100B8-926B-4518-94FF-07015C24CB59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92BB2188-4AAD-4C70-9986-91210031E91A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96F1221-4ACA-49F3-870F-01547D218BD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986938E-553D-496A-85BE-E72359628A6E}"/>
              </a:ext>
            </a:extLst>
          </p:cNvPr>
          <p:cNvSpPr txBox="1"/>
          <p:nvPr/>
        </p:nvSpPr>
        <p:spPr>
          <a:xfrm>
            <a:off x="906654" y="353602"/>
            <a:ext cx="1005874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Wsparcie udzielane jest w formie: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7CD321E2-CA4E-4D5E-B67C-8D00B914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34" y="1210697"/>
            <a:ext cx="384021" cy="38402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48E442F2-3983-4791-B579-AA360A42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7" y="3697944"/>
            <a:ext cx="384021" cy="384021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E7FFFC83-D812-4DDC-91B8-5D1D06A0C767}"/>
              </a:ext>
            </a:extLst>
          </p:cNvPr>
          <p:cNvSpPr txBox="1"/>
          <p:nvPr/>
        </p:nvSpPr>
        <p:spPr>
          <a:xfrm>
            <a:off x="1438777" y="3664421"/>
            <a:ext cx="9486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Refundacji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faktycznie poniesionych kosztów kwalifikowalnych, jako płatność końcowa, wypłacana po zrealizowaniu całości przedsięwzięcia, na podstawie dowodów księgowych (faktury lub inne dokumenty księgowe o równoważnej wartości dowodowej wraz z dowodami zapłaty), </a:t>
            </a:r>
          </a:p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Refundacja w zakresie kosztów kwalifikowalnych poniesionych przed dniem złożenia wniosku, może być wypłacana wyłącznie dla przedsięwzięć, dla których nie udzielono zaliczki.</a:t>
            </a:r>
            <a:endParaRPr lang="pl-PL" sz="2400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C95B9A3-07FB-4EE1-B6B2-5F3B817B3F85}"/>
              </a:ext>
            </a:extLst>
          </p:cNvPr>
          <p:cNvSpPr txBox="1"/>
          <p:nvPr/>
        </p:nvSpPr>
        <p:spPr>
          <a:xfrm>
            <a:off x="1438777" y="1187732"/>
            <a:ext cx="959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Zaliczki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przeznaczeniem na ponoszenie kosztów kwalifikowalnych, w wysokości do 80% wartości przyznanego wsparcia, jeśli wnioskodawca ubiegał się o wypłatę zaliczki we wniosku, z zastrzeżeniem ust. 26; </a:t>
            </a:r>
          </a:p>
          <a:p>
            <a:pPr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960"/>
              </a:lnSpc>
            </a:pP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Zaliczka może być wypłacona jeśli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przedsięwzięcie objęte wnioskiem nie zostało rozpoczęte przed dniem złożenia wniosku;</a:t>
            </a: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posiada wyodrębniony rachunek bankowy albo rachunek prowadzony w spółdzielczej kasie oszczędnościowo-kredytowej przeznaczony wyłącznie do obsługi tej zaliczki.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DEE2166-1A99-4487-BF82-327D0D405DC0}"/>
              </a:ext>
            </a:extLst>
          </p:cNvPr>
          <p:cNvSpPr/>
          <p:nvPr/>
        </p:nvSpPr>
        <p:spPr>
          <a:xfrm>
            <a:off x="1817511" y="5941467"/>
            <a:ext cx="823702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14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Wypłata środków finansowych z tytułu wsparcia, w tym zaliczki,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następuje pod warunkiem dostępności środków na rachunku JW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3687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C80836-2B9F-1A45-9731-4862FF0B3451}"/>
              </a:ext>
            </a:extLst>
          </p:cNvPr>
          <p:cNvSpPr txBox="1"/>
          <p:nvPr/>
        </p:nvSpPr>
        <p:spPr>
          <a:xfrm>
            <a:off x="1026088" y="770552"/>
            <a:ext cx="986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Dzień rozpoczęcia realizacji przedsięwzięci: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FF0E50F-128D-A447-A1C2-954E192A9023}"/>
              </a:ext>
            </a:extLst>
          </p:cNvPr>
          <p:cNvSpPr txBox="1"/>
          <p:nvPr/>
        </p:nvSpPr>
        <p:spPr>
          <a:xfrm>
            <a:off x="1186964" y="1664394"/>
            <a:ext cx="868914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Dzień poniesienia pierwszego kosztu kwalifikowalnego (data wystawienia faktury lub innego dokumentu księgowego o równoważnej wartości dowodowej) objętego wnioskiem lub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Dzień rozpoczęcia robót budowlanych związanych z inwestycją dotyczącą przedsięwzięcia lub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Dzień pierwszego prawnie wiążącego zobowiązania do zamówienia urządzeń lub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Dzień innego zobowiązania, które sprawia, że inwestycja w ramach przedsięwzięcia staje się nieodwracalna, zależnie od tego co nastąpi najpierw.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21</a:t>
              </a:r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63B1F51-1F6A-4F81-ACFC-2E8B312E03E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E06DE945-A11B-4743-808D-571A53C12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9414E687-C064-4B66-8EFC-95BBCE8150A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708EB8CF-E12F-442B-8386-B23A5CA8764B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986A6A15-A32F-4FB1-80BD-F05F851D00A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B3988CF0-8408-4C0C-AF68-2EC6B085224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207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22</a:t>
              </a:r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9EE1F3D8-4512-42B8-B1A1-66859BCA0F12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Składanie wniosków 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881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Obraz 15">
            <a:extLst>
              <a:ext uri="{FF2B5EF4-FFF2-40B4-BE49-F238E27FC236}">
                <a16:creationId xmlns:a16="http://schemas.microsoft.com/office/drawing/2014/main" id="{C94177E6-EEA7-4A3D-815D-7BEC15D0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10" y="1585538"/>
            <a:ext cx="384021" cy="3840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4571291-256F-4775-B202-AA99B0578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10" y="2751813"/>
            <a:ext cx="384021" cy="3840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BE1772EB-AEA9-442A-9B44-0E94E534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50" y="4083438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5C9D8B8-0AC0-4D22-84EF-7B843A687678}"/>
              </a:ext>
            </a:extLst>
          </p:cNvPr>
          <p:cNvSpPr txBox="1"/>
          <p:nvPr/>
        </p:nvSpPr>
        <p:spPr>
          <a:xfrm>
            <a:off x="1557024" y="2795974"/>
            <a:ext cx="950311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Wniosek składa się za pomocą formularza wniosku udostępnionego w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systemie CST2021.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21C6B449-B0E8-4102-B921-C46E25A27673}"/>
              </a:ext>
            </a:extLst>
          </p:cNvPr>
          <p:cNvSpPr txBox="1"/>
          <p:nvPr/>
        </p:nvSpPr>
        <p:spPr>
          <a:xfrm>
            <a:off x="1551222" y="1528507"/>
            <a:ext cx="950311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naboru wnioskodawca może złożyć więcej niż jeden wniosek, </a:t>
            </a:r>
          </a:p>
          <a:p>
            <a:pPr marL="285750" indent="-285750" algn="just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 warunkiem, że dotyczą one innego zakresu rzeczowego, </a:t>
            </a:r>
          </a:p>
          <a:p>
            <a:pPr marL="285750" indent="-285750" algn="just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zastrzeżeniem możliwości złożenia tylko jednego wniosku przez wnioskodawcę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projekt parasolowy.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95A2AC1-5AE5-4D59-8E5F-A32BD58A98FB}"/>
              </a:ext>
            </a:extLst>
          </p:cNvPr>
          <p:cNvSpPr txBox="1"/>
          <p:nvPr/>
        </p:nvSpPr>
        <p:spPr>
          <a:xfrm>
            <a:off x="1581714" y="4150082"/>
            <a:ext cx="950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 datę złożenia wniosku uznaje się datę jego złożenia w systemie CST2021.</a:t>
            </a:r>
            <a:endParaRPr lang="pl-PL" sz="2400" dirty="0"/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D6CDFAEE-A229-46EC-A41A-5557AE721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4802697"/>
            <a:ext cx="384021" cy="384021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233A42A5-BA5E-4010-BCCE-3DB7739C351C}"/>
              </a:ext>
            </a:extLst>
          </p:cNvPr>
          <p:cNvSpPr txBox="1"/>
          <p:nvPr/>
        </p:nvSpPr>
        <p:spPr>
          <a:xfrm>
            <a:off x="1557023" y="4802697"/>
            <a:ext cx="950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Złożenie wniosku w inny sposób niż w systemie, będzie skutkowało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pozostawieniem wniosku bez rozpatrzenia.</a:t>
            </a:r>
            <a:endParaRPr lang="pl-PL" sz="2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726BBA-BC3C-4EB0-9FC3-397F7D43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50" y="3323675"/>
            <a:ext cx="384081" cy="38408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522A0CB-6291-4589-AE11-E880873557AB}"/>
              </a:ext>
            </a:extLst>
          </p:cNvPr>
          <p:cNvSpPr/>
          <p:nvPr/>
        </p:nvSpPr>
        <p:spPr>
          <a:xfrm>
            <a:off x="1557023" y="3310061"/>
            <a:ext cx="9336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Wniosek oraz wymagane załączniki powinny być złożone przez osobę umocowaną do reprezentowania wnioskodawcy.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C82ECA7-BC51-4578-B87E-AA72F2455445}"/>
              </a:ext>
            </a:extLst>
          </p:cNvPr>
          <p:cNvSpPr txBox="1"/>
          <p:nvPr/>
        </p:nvSpPr>
        <p:spPr>
          <a:xfrm>
            <a:off x="819873" y="44031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Składanie wniosków: </a:t>
            </a:r>
          </a:p>
        </p:txBody>
      </p:sp>
    </p:spTree>
    <p:extLst>
      <p:ext uri="{BB962C8B-B14F-4D97-AF65-F5344CB8AC3E}">
        <p14:creationId xmlns:p14="http://schemas.microsoft.com/office/powerpoint/2010/main" val="4191587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525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24</a:t>
              </a: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D1DFC552-CCF4-4E32-AFDE-8E185E35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1" y="1296376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F4CCE1E-AEB4-4B10-B6C1-2C0161BC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0" y="2011111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176A92D-2C1F-4E6E-8393-582BD4CB2764}"/>
              </a:ext>
            </a:extLst>
          </p:cNvPr>
          <p:cNvSpPr txBox="1"/>
          <p:nvPr/>
        </p:nvSpPr>
        <p:spPr>
          <a:xfrm>
            <a:off x="1585738" y="1983844"/>
            <a:ext cx="989567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awarii systemu CST dopuszcza się wydłużenie terminu składania wniosków przez JW o czas trwania awarii, </a:t>
            </a:r>
          </a:p>
          <a:p>
            <a:pPr marL="285750" indent="-285750" algn="just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więcej dni niż wynosi okres trwania naboru, </a:t>
            </a:r>
          </a:p>
          <a:p>
            <a:pPr marL="285750" indent="-285750" algn="just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więcej niż dwa dni robocze w przypadku wystąpienia awarii w ostatnim dniu naboru.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84354FF-5551-4F68-B7AD-C1D960846102}"/>
              </a:ext>
            </a:extLst>
          </p:cNvPr>
          <p:cNvSpPr txBox="1"/>
          <p:nvPr/>
        </p:nvSpPr>
        <p:spPr>
          <a:xfrm>
            <a:off x="1585737" y="1304295"/>
            <a:ext cx="98956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Wszelkie usterki systemu należy zgłaszać do Administratora Merytorycznego CST2021 dla KPO na adres mailowy: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ami.kpod@pomorskie.eu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400" dirty="0">
              <a:solidFill>
                <a:srgbClr val="FF0000"/>
              </a:solidFill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" name="Obraz 39">
            <a:extLst>
              <a:ext uri="{FF2B5EF4-FFF2-40B4-BE49-F238E27FC236}">
                <a16:creationId xmlns:a16="http://schemas.microsoft.com/office/drawing/2014/main" id="{10C316F9-4ED2-4AB6-9FDA-CE5F19F38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797627"/>
            <a:ext cx="384021" cy="384021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26379714-1A11-4030-B8C1-D701FCD7A7E0}"/>
              </a:ext>
            </a:extLst>
          </p:cNvPr>
          <p:cNvSpPr txBox="1"/>
          <p:nvPr/>
        </p:nvSpPr>
        <p:spPr>
          <a:xfrm>
            <a:off x="1526929" y="3648618"/>
            <a:ext cx="98956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Korespondencja pomiędzy JW, a wnioskodawcą jest prowadzona przy użyciu systemu CST2021, chyba że w Regulaminie wskazano inaczej - za pośrednictwem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e-Doręczenia:</a:t>
            </a:r>
            <a:endParaRPr lang="pl-PL" sz="24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Wycofanie wniosku (OOW),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Wniosek o ponowną ocenę (OOW),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Załączniki przekraczające dopuszczalny rozmiar (OOW),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Pozostawienie bez rozpatrzenia kolejnego wniosku/ wniosku o ponowną ocenę (JW),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Informacja o objęciu/ nieobjęciu przedsięwzięcia wsparciem - w tym w wyniku ponownej oceny (JW.),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ECBD4C9-338A-438B-9880-A1BC1FE64765}"/>
              </a:ext>
            </a:extLst>
          </p:cNvPr>
          <p:cNvSpPr txBox="1"/>
          <p:nvPr/>
        </p:nvSpPr>
        <p:spPr>
          <a:xfrm>
            <a:off x="906654" y="3090801"/>
            <a:ext cx="10933249" cy="34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1422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Informacja o wydłużeniu terminu składania wniosków publikowana jest na stronie internetowej JW.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AE2FB5E-6AF3-4A73-9AC9-2D75EACF0452}"/>
              </a:ext>
            </a:extLst>
          </p:cNvPr>
          <p:cNvSpPr txBox="1"/>
          <p:nvPr/>
        </p:nvSpPr>
        <p:spPr>
          <a:xfrm>
            <a:off x="819873" y="44031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Składanie wniosków: </a:t>
            </a:r>
          </a:p>
        </p:txBody>
      </p:sp>
    </p:spTree>
    <p:extLst>
      <p:ext uri="{BB962C8B-B14F-4D97-AF65-F5344CB8AC3E}">
        <p14:creationId xmlns:p14="http://schemas.microsoft.com/office/powerpoint/2010/main" val="3566463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127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25</a:t>
              </a: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D1DFC552-CCF4-4E32-AFDE-8E185E35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1" y="1912993"/>
            <a:ext cx="384021" cy="384021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FA6DB59-AFD1-4E31-8CDA-8033A9EA8BD3}"/>
              </a:ext>
            </a:extLst>
          </p:cNvPr>
          <p:cNvSpPr txBox="1"/>
          <p:nvPr/>
        </p:nvSpPr>
        <p:spPr>
          <a:xfrm>
            <a:off x="1148164" y="1912993"/>
            <a:ext cx="989567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możliwości dodania w WOD2021 załącznika z powodu przekroczenia dopuszczalnego rozmiaru:</a:t>
            </a: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Załącznik należy przekazać  do JW za pośrednictwem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e-Doręczeń na adres JW,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Zamiast załącznika w WOD2021 należy załączyć oświadczenie o braku możliwości przesłania załącznika z powodu przekroczenia dopuszczalnego rozmiaru, przewidzianego dla załączanych plików w WOD2021, wraz z podaniem daty przekazania załącznika przez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/e-Doręczenia.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 należy złożyć w formie oryginału opatrzone podpisem kwalifikowanym przez osobę upoważnioną do reprezentowania wnioskodawcy, której umocowanie do reprezentowania wnioskodawcy potwierdzono poprzez załączenie do wniosku odpowiednich dokumentów.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4E444E2-11F3-400B-9360-726307418149}"/>
              </a:ext>
            </a:extLst>
          </p:cNvPr>
          <p:cNvSpPr txBox="1"/>
          <p:nvPr/>
        </p:nvSpPr>
        <p:spPr>
          <a:xfrm>
            <a:off x="690371" y="607997"/>
            <a:ext cx="100740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Składanie wniosków </a:t>
            </a:r>
          </a:p>
          <a:p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forma składanych załączników: </a:t>
            </a:r>
          </a:p>
        </p:txBody>
      </p:sp>
    </p:spTree>
    <p:extLst>
      <p:ext uri="{BB962C8B-B14F-4D97-AF65-F5344CB8AC3E}">
        <p14:creationId xmlns:p14="http://schemas.microsoft.com/office/powerpoint/2010/main" val="2664702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26</a:t>
              </a: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D1DFC552-CCF4-4E32-AFDE-8E185E35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31" y="1585654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84354FF-5551-4F68-B7AD-C1D960846102}"/>
              </a:ext>
            </a:extLst>
          </p:cNvPr>
          <p:cNvSpPr txBox="1"/>
          <p:nvPr/>
        </p:nvSpPr>
        <p:spPr>
          <a:xfrm>
            <a:off x="984996" y="1585654"/>
            <a:ext cx="9895674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od momentu złożenia wniosku do czasu zawarcia umowy może wycofać złożony do JW wniosek poprzez złożenie do JW za pośrednictwem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e-Doręczenia, oświadczenia o wycofaniu wniosku, które należy sporządzić zgodnie ze wzorem stanowiącym załącznik nr 10 do Regulaminu.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oświadczenia należy dołączyć załącznik, z którego wynika uprawnienie do złożenia oświadczenia o wycofaniu wniosku.</a:t>
            </a:r>
            <a:endParaRPr lang="pl-PL" sz="2400" dirty="0">
              <a:solidFill>
                <a:srgbClr val="FF0000"/>
              </a:solidFill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96AA13-DC36-4807-8FFC-19EF111C8134}"/>
              </a:ext>
            </a:extLst>
          </p:cNvPr>
          <p:cNvSpPr txBox="1"/>
          <p:nvPr/>
        </p:nvSpPr>
        <p:spPr>
          <a:xfrm>
            <a:off x="1058951" y="587470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Wycofanie wniosku</a:t>
            </a:r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47293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207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27</a:t>
              </a:r>
            </a:p>
          </p:txBody>
        </p: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FF4CCE1E-AEB4-4B10-B6C1-2C0161BC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86" y="1620757"/>
            <a:ext cx="384021" cy="384021"/>
          </a:xfrm>
          <a:prstGeom prst="rect">
            <a:avLst/>
          </a:prstGeom>
        </p:spPr>
      </p:pic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EFAE293-0BC6-4FB9-81AD-7CFE7B850E7A}"/>
              </a:ext>
            </a:extLst>
          </p:cNvPr>
          <p:cNvSpPr txBox="1"/>
          <p:nvPr/>
        </p:nvSpPr>
        <p:spPr>
          <a:xfrm>
            <a:off x="1291307" y="1604405"/>
            <a:ext cx="98956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JW może unieważnić nabór jedynie w wyjątkowych sytuacjach np.:</a:t>
            </a:r>
          </a:p>
          <a:p>
            <a:pPr algn="just">
              <a:lnSpc>
                <a:spcPts val="1960"/>
              </a:lnSpc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Wprowadzenia istotnych zmian w dokumentach zawartych w Regulaminie, 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wykazie podstawowych dokumentów, w szczególności aktów prawnych mających zastosowanie do udzielania wsparcia, uniemożliwiających dalsze prowadzenie oceny przedsięwzięć.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996AA13-DC36-4807-8FFC-19EF111C8134}"/>
              </a:ext>
            </a:extLst>
          </p:cNvPr>
          <p:cNvSpPr txBox="1"/>
          <p:nvPr/>
        </p:nvSpPr>
        <p:spPr>
          <a:xfrm>
            <a:off x="690371" y="607997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Unieważnienie naboru</a:t>
            </a:r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8360068-4C0B-4176-A7E8-640B8FA0D466}"/>
              </a:ext>
            </a:extLst>
          </p:cNvPr>
          <p:cNvSpPr/>
          <p:nvPr/>
        </p:nvSpPr>
        <p:spPr>
          <a:xfrm>
            <a:off x="1459524" y="3486557"/>
            <a:ext cx="8361471" cy="1153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JW podaje do publicznej wiadomości, na stronie internetowej administrowanej przez JW, informację o unieważnieniu naboru wniosków.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02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28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996CB98-E669-4981-A4E4-0B1FD7C6670C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System teleinformatyczny CST 2021</a:t>
            </a:r>
          </a:p>
        </p:txBody>
      </p:sp>
    </p:spTree>
    <p:extLst>
      <p:ext uri="{BB962C8B-B14F-4D97-AF65-F5344CB8AC3E}">
        <p14:creationId xmlns:p14="http://schemas.microsoft.com/office/powerpoint/2010/main" val="416167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5"/>
            <a:ext cx="790916" cy="776133"/>
            <a:chOff x="10866287" y="-2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0866287" y="-2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016289" y="176372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FFE53D0-E87C-4BB4-9F9F-28906835F267}"/>
              </a:ext>
            </a:extLst>
          </p:cNvPr>
          <p:cNvSpPr txBox="1"/>
          <p:nvPr/>
        </p:nvSpPr>
        <p:spPr>
          <a:xfrm>
            <a:off x="1009463" y="555290"/>
            <a:ext cx="105119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Zasady udzielania wsparcia: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84354FF-5551-4F68-B7AD-C1D960846102}"/>
              </a:ext>
            </a:extLst>
          </p:cNvPr>
          <p:cNvSpPr txBox="1"/>
          <p:nvPr/>
        </p:nvSpPr>
        <p:spPr>
          <a:xfrm>
            <a:off x="1009462" y="2253413"/>
            <a:ext cx="10511971" cy="111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20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Szczegółowe zasady udzielania wsparcia określone zostały w </a:t>
            </a:r>
            <a:r>
              <a:rPr lang="pl-PL" sz="20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Regulaminie wyboru przedsięwzięć </a:t>
            </a:r>
            <a:r>
              <a:rPr lang="pl-PL" sz="20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objęcia wsparciem z Krajowego Planu Odbudowy i Zwiększenia Odporności dla Inwestycji B3.3.1 Inwestycje w zwiększenie potencjału zrównoważonej gospodarki wodnej na obszarach wiejskich.</a:t>
            </a:r>
            <a:endParaRPr lang="pl-PL" sz="2800" b="1" u="sng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66D1204B-A704-421F-A68B-E96E61C4E140}"/>
              </a:ext>
            </a:extLst>
          </p:cNvPr>
          <p:cNvSpPr txBox="1"/>
          <p:nvPr/>
        </p:nvSpPr>
        <p:spPr>
          <a:xfrm>
            <a:off x="1009463" y="5198285"/>
            <a:ext cx="1051197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https://dprow.pomorskie.eu/2025/03/21/ogloszenie-o-uruchomieniu-naboru-wnioskow-w-ramach-inwestycji-b3-3-1-objetej-kpo/</a:t>
            </a: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400" b="1" u="sn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FE210C-CF2F-4372-AD3F-D6CF8AD40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280" y="3942816"/>
            <a:ext cx="7959541" cy="9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8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29</a:t>
              </a:r>
            </a:p>
          </p:txBody>
        </p: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id="{C02B61AD-3C7D-4116-9E56-D256196E399F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8DC13096-54F6-4538-945C-E06DA1C2B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DC048AFC-308F-4979-A08C-CAFC01A2466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63716617-B829-4B0B-9FAC-162356031B37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F84765C7-1AC5-4D23-8D4F-764FC5F29E9E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2D0EC15D-F458-4A5F-A399-2F2A768FB4E8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Obraz 31">
            <a:extLst>
              <a:ext uri="{FF2B5EF4-FFF2-40B4-BE49-F238E27FC236}">
                <a16:creationId xmlns:a16="http://schemas.microsoft.com/office/drawing/2014/main" id="{FCCBB7B1-D9DA-47BC-97E9-90FA2B2DF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0" y="1702448"/>
            <a:ext cx="384021" cy="38402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9519A69E-E63E-4746-AED5-9C4E1702D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2683917"/>
            <a:ext cx="384021" cy="384021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F70E6E5-0606-40F4-8B3A-F782F8310857}"/>
              </a:ext>
            </a:extLst>
          </p:cNvPr>
          <p:cNvSpPr txBox="1"/>
          <p:nvPr/>
        </p:nvSpPr>
        <p:spPr>
          <a:xfrm>
            <a:off x="1585737" y="2573982"/>
            <a:ext cx="9895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Wypełniając wniosek należy korzystać z instrukcji dostępnych na stronie internetowej: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https://instrukcje.cst2021.gov.pl/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64C913B-A180-43C8-A593-9FEDB804C0FA}"/>
              </a:ext>
            </a:extLst>
          </p:cNvPr>
          <p:cNvSpPr txBox="1"/>
          <p:nvPr/>
        </p:nvSpPr>
        <p:spPr>
          <a:xfrm>
            <a:off x="1585737" y="1679788"/>
            <a:ext cx="98956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Aby złożyć wniosek, należy się zarejestrować, a następnie zalogować do aplikacji WOD2021, stanowiącej element systemu CST2021.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744BE817-B3C3-4045-BD87-F62C2BB8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20" y="3878813"/>
            <a:ext cx="384021" cy="384021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9F6C764D-EE89-4494-8141-C8DCB310979D}"/>
              </a:ext>
            </a:extLst>
          </p:cNvPr>
          <p:cNvSpPr txBox="1"/>
          <p:nvPr/>
        </p:nvSpPr>
        <p:spPr>
          <a:xfrm>
            <a:off x="1585738" y="3879290"/>
            <a:ext cx="989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Filmiki instruktażowe przygotowane przez Ministerstwo Funduszy i Polityki Regionalnej dot. wypełniania poszczególnych sekcji wniosku w aplikacji WOD2021 są dostępne pod linkiem: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4"/>
            </a:endParaRPr>
          </a:p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https://instrukcje.cst2021.gov.pl/?group=wypelnianie-przesylanie-i-poprawa-wniosku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400" dirty="0"/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66DC197A-5A4B-4B16-806F-F97B1C56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5203782"/>
            <a:ext cx="384021" cy="384021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A546F6CD-831E-470B-9DB6-9E8442C7FA0A}"/>
              </a:ext>
            </a:extLst>
          </p:cNvPr>
          <p:cNvSpPr txBox="1"/>
          <p:nvPr/>
        </p:nvSpPr>
        <p:spPr>
          <a:xfrm>
            <a:off x="1585737" y="5266987"/>
            <a:ext cx="989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Instrukcje wypełniania wniosku o wsparcie dla inwestycji B3.3.1 – zamieszczone są również wraz z ogłoszeniem o naborze wniosków</a:t>
            </a:r>
            <a:endParaRPr lang="pl-PL" sz="24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82BD555-3860-4FD3-B049-99AB2790EABB}"/>
              </a:ext>
            </a:extLst>
          </p:cNvPr>
          <p:cNvSpPr txBox="1"/>
          <p:nvPr/>
        </p:nvSpPr>
        <p:spPr>
          <a:xfrm>
            <a:off x="386091" y="551075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System teleinformatyczny CST 2021</a:t>
            </a:r>
          </a:p>
        </p:txBody>
      </p:sp>
    </p:spTree>
    <p:extLst>
      <p:ext uri="{BB962C8B-B14F-4D97-AF65-F5344CB8AC3E}">
        <p14:creationId xmlns:p14="http://schemas.microsoft.com/office/powerpoint/2010/main" val="4153927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30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3267FA9-B562-497E-9947-1A68A9CC8D52}"/>
              </a:ext>
            </a:extLst>
          </p:cNvPr>
          <p:cNvSpPr txBox="1"/>
          <p:nvPr/>
        </p:nvSpPr>
        <p:spPr>
          <a:xfrm>
            <a:off x="950653" y="752154"/>
            <a:ext cx="98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https://instrukcje.cst2021.gov.pl/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D961CA-4001-4AA4-9A5C-59F2D1514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4" y="1463864"/>
            <a:ext cx="7500350" cy="455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31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C4E3A79F-E83C-47B1-AFFA-FFA6DF9C85AB}"/>
              </a:ext>
            </a:extLst>
          </p:cNvPr>
          <p:cNvSpPr txBox="1"/>
          <p:nvPr/>
        </p:nvSpPr>
        <p:spPr>
          <a:xfrm>
            <a:off x="386091" y="647830"/>
            <a:ext cx="11519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https://instrukcje.cst2021.gov.pl/?group=wypelnianie-przesylanie-i-poprawa-wniosku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247E8B-9C62-49F8-AA88-FC31FD0D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220" y="1126664"/>
            <a:ext cx="8005558" cy="505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5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32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1B8F3C3-7F43-4375-91EB-D09136DF8225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CC8336DE-7511-4F75-A168-66C805B8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23F7DE6-63FB-4253-A699-E57761142EF5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54C3EC31-400E-4BF1-8EDA-97362DEBB8DF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99F2ADAB-0D56-41E5-A4AC-6C72901A78B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A6A1C3B3-2CA4-4716-BC05-EF3B6A017369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E9CA6CB2-59C5-41F3-8D56-3019C354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56" y="1349410"/>
            <a:ext cx="8086486" cy="4698290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6E72C87-25B2-48F4-A8B1-611F3D6049F5}"/>
              </a:ext>
            </a:extLst>
          </p:cNvPr>
          <p:cNvSpPr txBox="1"/>
          <p:nvPr/>
        </p:nvSpPr>
        <p:spPr>
          <a:xfrm>
            <a:off x="386091" y="810301"/>
            <a:ext cx="11519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https://cst2021.gov.pl/system</a:t>
            </a:r>
          </a:p>
        </p:txBody>
      </p:sp>
    </p:spTree>
    <p:extLst>
      <p:ext uri="{BB962C8B-B14F-4D97-AF65-F5344CB8AC3E}">
        <p14:creationId xmlns:p14="http://schemas.microsoft.com/office/powerpoint/2010/main" val="3274385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33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BBEF592-AD15-4081-877E-A624AAE1C6FB}"/>
              </a:ext>
            </a:extLst>
          </p:cNvPr>
          <p:cNvSpPr txBox="1"/>
          <p:nvPr/>
        </p:nvSpPr>
        <p:spPr>
          <a:xfrm>
            <a:off x="985089" y="528743"/>
            <a:ext cx="512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Nabór: KPOD.04.12-IW.23-001/25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22FD53-02A2-4DA0-9E84-33E68C45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9" y="1183377"/>
            <a:ext cx="9069012" cy="5003593"/>
          </a:xfrm>
          <a:prstGeom prst="rect">
            <a:avLst/>
          </a:prstGeom>
        </p:spPr>
      </p:pic>
      <p:sp>
        <p:nvSpPr>
          <p:cNvPr id="20" name="Owal 19">
            <a:extLst>
              <a:ext uri="{FF2B5EF4-FFF2-40B4-BE49-F238E27FC236}">
                <a16:creationId xmlns:a16="http://schemas.microsoft.com/office/drawing/2014/main" id="{61D48F78-1EAB-45CA-80F7-56EADD028344}"/>
              </a:ext>
            </a:extLst>
          </p:cNvPr>
          <p:cNvSpPr/>
          <p:nvPr/>
        </p:nvSpPr>
        <p:spPr>
          <a:xfrm>
            <a:off x="1107831" y="1028554"/>
            <a:ext cx="2179759" cy="561869"/>
          </a:xfrm>
          <a:prstGeom prst="ellipse">
            <a:avLst/>
          </a:prstGeom>
          <a:noFill/>
          <a:ln w="762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31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34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1B0BE251-437C-48C0-8C77-6ECEACFC3878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Formularz wniosku o wsparcie</a:t>
            </a:r>
          </a:p>
        </p:txBody>
      </p:sp>
    </p:spTree>
    <p:extLst>
      <p:ext uri="{BB962C8B-B14F-4D97-AF65-F5344CB8AC3E}">
        <p14:creationId xmlns:p14="http://schemas.microsoft.com/office/powerpoint/2010/main" val="465857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35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Obraz 30">
            <a:extLst>
              <a:ext uri="{FF2B5EF4-FFF2-40B4-BE49-F238E27FC236}">
                <a16:creationId xmlns:a16="http://schemas.microsoft.com/office/drawing/2014/main" id="{2B004ACB-49CB-4339-86B1-33F101E1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5" y="1624432"/>
            <a:ext cx="384021" cy="384021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3C9E1A51-93DB-4D71-AEAA-CF630B40B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5" y="2406960"/>
            <a:ext cx="384021" cy="411390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07D8A4-3122-4E33-9011-0F77A87EB431}"/>
              </a:ext>
            </a:extLst>
          </p:cNvPr>
          <p:cNvSpPr txBox="1"/>
          <p:nvPr/>
        </p:nvSpPr>
        <p:spPr>
          <a:xfrm>
            <a:off x="1007499" y="731874"/>
            <a:ext cx="100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Dane wniosku: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5BBCAF6-FFDC-4A43-8EC3-1C3070E0EAE6}"/>
              </a:ext>
            </a:extLst>
          </p:cNvPr>
          <p:cNvSpPr txBox="1"/>
          <p:nvPr/>
        </p:nvSpPr>
        <p:spPr>
          <a:xfrm>
            <a:off x="1757815" y="2431185"/>
            <a:ext cx="93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Siedzibę i adres wnioskodawcy;</a:t>
            </a:r>
            <a:endParaRPr lang="pl-PL" sz="2400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D61745-74EF-45C6-88C2-F1D73BF07E8C}"/>
              </a:ext>
            </a:extLst>
          </p:cNvPr>
          <p:cNvSpPr txBox="1"/>
          <p:nvPr/>
        </p:nvSpPr>
        <p:spPr>
          <a:xfrm>
            <a:off x="1757815" y="1639396"/>
            <a:ext cx="931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Nazwę wnioskodawcy;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4D77868-3C98-45AA-8E9C-0D3926787171}"/>
              </a:ext>
            </a:extLst>
          </p:cNvPr>
          <p:cNvSpPr txBox="1"/>
          <p:nvPr/>
        </p:nvSpPr>
        <p:spPr>
          <a:xfrm>
            <a:off x="1757815" y="3145834"/>
            <a:ext cx="931170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Numer identyfikacji podatkowej (NIP) wnioskodawcy;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4D310AC-3C89-4D98-AA0E-0029FC2E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4" y="3114505"/>
            <a:ext cx="384021" cy="41139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D525E26-6560-49CA-AF74-028EFB97C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95" y="3792020"/>
            <a:ext cx="384021" cy="411390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01423EE0-950A-40B2-A1C4-F1578FA4C758}"/>
              </a:ext>
            </a:extLst>
          </p:cNvPr>
          <p:cNvSpPr txBox="1"/>
          <p:nvPr/>
        </p:nvSpPr>
        <p:spPr>
          <a:xfrm>
            <a:off x="1757815" y="3792020"/>
            <a:ext cx="931170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Numer identyfikacyjny w krajowym rejestrze urzędowym podmiotów gospodarki narodowej (REGON) wnioskodawcy;</a:t>
            </a:r>
          </a:p>
        </p:txBody>
      </p:sp>
    </p:spTree>
    <p:extLst>
      <p:ext uri="{BB962C8B-B14F-4D97-AF65-F5344CB8AC3E}">
        <p14:creationId xmlns:p14="http://schemas.microsoft.com/office/powerpoint/2010/main" val="2320739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36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07D8A4-3122-4E33-9011-0F77A87EB431}"/>
              </a:ext>
            </a:extLst>
          </p:cNvPr>
          <p:cNvSpPr txBox="1"/>
          <p:nvPr/>
        </p:nvSpPr>
        <p:spPr>
          <a:xfrm>
            <a:off x="1022813" y="587470"/>
            <a:ext cx="100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Dane wniosku: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F8E4EE8D-9122-4319-8A27-A5468DB09C44}"/>
              </a:ext>
            </a:extLst>
          </p:cNvPr>
          <p:cNvSpPr txBox="1"/>
          <p:nvPr/>
        </p:nvSpPr>
        <p:spPr>
          <a:xfrm>
            <a:off x="1266092" y="1208656"/>
            <a:ext cx="9803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 przedsięwzięciu, w tym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nazwę i lokalizację przedsięwzięcia 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cele przedsięwzięcia,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zakres w jakim przedsięwzięcie będzie realizowane,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podaną w hektarach powierzchnię obszaru gruntów rolnych lub leśnych, który w wyniku realizacji przedsięwzięcia będzie korzystać z ulepszonego potencjału retencyjnego - wartość wskaźnika B23L,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lokalizację obszaru, o którym powyżej, wraz z informacjami o rodzaju gruntów stanowiących ten obszar (identyfikatory działek ewidencyjnych objętych obszarem gruntów rolnych lub leśnych, który w wyniku realizacji przedsięwzięcia będzie korzystać z ulepszonego potencjału retencyjnego, oraz informacje o rodzaju gruntu dla każdej z tych działek),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liczbie ludności, która w wyniku realizacji przedsięwzięcia, będzie korzystać ze środków ochrony przed powodziami, pożarami lasów i innymi klęskami żywiołowymi związanymi z klimatem,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liczbie planowanych do wybudowania lub przebudowania lub odbudowania lub rozbudowania urządzeń melioracji wodnych lub małych urządzeń wodnych,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informację, czy przedsięwzięcie jest projektem parasolowym;</a:t>
            </a: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8EB9205-DDF6-40FB-A1CB-88672031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8" y="1304360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3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37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407D8A4-3122-4E33-9011-0F77A87EB431}"/>
              </a:ext>
            </a:extLst>
          </p:cNvPr>
          <p:cNvSpPr txBox="1"/>
          <p:nvPr/>
        </p:nvSpPr>
        <p:spPr>
          <a:xfrm>
            <a:off x="1022813" y="474281"/>
            <a:ext cx="100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Dane wniosku: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F8E4EE8D-9122-4319-8A27-A5468DB09C44}"/>
              </a:ext>
            </a:extLst>
          </p:cNvPr>
          <p:cNvSpPr txBox="1"/>
          <p:nvPr/>
        </p:nvSpPr>
        <p:spPr>
          <a:xfrm>
            <a:off x="1199509" y="1015225"/>
            <a:ext cx="98034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 przedsięwzięciu, w tym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Uzasadnienie okoliczności, o której mowa w § 1 ust. 21 pkt 3, 4 lub 5, (jeśli dotyczy),</a:t>
            </a: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Uzasadnienie okoliczności, o której mowa w § 1 ust. 8, (jeśli dotyczy),</a:t>
            </a: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Tx/>
              <a:buChar char="-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A8EB9205-DDF6-40FB-A1CB-886720319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2" y="1020503"/>
            <a:ext cx="384021" cy="38402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5807CCC-189A-4EF5-8F49-C82441C0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21" y="2274384"/>
            <a:ext cx="6379607" cy="249317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B6EE345-CA08-40F9-9939-D18310644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23" y="5316634"/>
            <a:ext cx="6841491" cy="9955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F3BF7D4-1096-43B5-9CF5-BE052BE32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339" y="1727334"/>
            <a:ext cx="6645969" cy="4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2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38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Obraz 27">
            <a:extLst>
              <a:ext uri="{FF2B5EF4-FFF2-40B4-BE49-F238E27FC236}">
                <a16:creationId xmlns:a16="http://schemas.microsoft.com/office/drawing/2014/main" id="{57C03329-CC88-444C-BB87-B459AAA2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377383"/>
            <a:ext cx="384021" cy="384021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60596D1-0FD6-477C-989E-DFF400DC6C15}"/>
              </a:ext>
            </a:extLst>
          </p:cNvPr>
          <p:cNvSpPr txBox="1"/>
          <p:nvPr/>
        </p:nvSpPr>
        <p:spPr>
          <a:xfrm>
            <a:off x="1661109" y="1418762"/>
            <a:ext cx="93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Termin realizacji przedsięwzięcia</a:t>
            </a:r>
            <a:endParaRPr lang="pl-PL" sz="2400" dirty="0"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1C965A17-8EFB-45C9-8A20-BF438F39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1960739"/>
            <a:ext cx="384021" cy="384021"/>
          </a:xfrm>
          <a:prstGeom prst="rect">
            <a:avLst/>
          </a:prstGeom>
        </p:spPr>
      </p:pic>
      <p:sp>
        <p:nvSpPr>
          <p:cNvPr id="37" name="pole tekstowe 36">
            <a:extLst>
              <a:ext uri="{FF2B5EF4-FFF2-40B4-BE49-F238E27FC236}">
                <a16:creationId xmlns:a16="http://schemas.microsoft.com/office/drawing/2014/main" id="{A2E84FF2-0515-4847-98DD-E6D7FAC88F3C}"/>
              </a:ext>
            </a:extLst>
          </p:cNvPr>
          <p:cNvSpPr txBox="1"/>
          <p:nvPr/>
        </p:nvSpPr>
        <p:spPr>
          <a:xfrm>
            <a:off x="1661109" y="1951762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Wysokość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wnioskowanego wsparcia finansowego dla przedsięwzięcia oraz informację o ubieganiu się o przyznanie zaliczki</a:t>
            </a: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57A2976B-A867-4857-B498-466913D3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2840200"/>
            <a:ext cx="384021" cy="384021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2F2DB42-2574-4C1B-8864-753E55B1EF67}"/>
              </a:ext>
            </a:extLst>
          </p:cNvPr>
          <p:cNvSpPr txBox="1"/>
          <p:nvPr/>
        </p:nvSpPr>
        <p:spPr>
          <a:xfrm>
            <a:off x="1661109" y="2716121"/>
            <a:ext cx="93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Numer rachunku bankowego albo rachunku prowadzonego w spółdzielczej kasie oszczędnościowo-kredytowej, na który będzie wypłacone wsparcie finansowe, a jeśli wnioskodawca ubiega się o przyznanie zaliczki – numer wyodrębnionego rachunku, o którym mowa w § 1 ust. 26 pkt 2;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Wskazanie numeru, nazwy i adresu podmiotu;</a:t>
            </a:r>
            <a:endParaRPr lang="pl-PL" sz="2400" b="1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4805103C-DB62-4A1F-88BD-90FCDA2A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5" y="4321230"/>
            <a:ext cx="384021" cy="38402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CF7AE93-8277-4C18-8298-12128C864BCC}"/>
              </a:ext>
            </a:extLst>
          </p:cNvPr>
          <p:cNvSpPr txBox="1"/>
          <p:nvPr/>
        </p:nvSpPr>
        <p:spPr>
          <a:xfrm>
            <a:off x="1661109" y="4266139"/>
            <a:ext cx="93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Adres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albo e-Doręczeń wnioskodawcy;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9EEA1C3-0E6E-4E40-8F97-8E8CE4FA85D0}"/>
              </a:ext>
            </a:extLst>
          </p:cNvPr>
          <p:cNvSpPr txBox="1"/>
          <p:nvPr/>
        </p:nvSpPr>
        <p:spPr>
          <a:xfrm>
            <a:off x="1661109" y="5007649"/>
            <a:ext cx="93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Informacje o wymaganych dokumentach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084CC0F-6CB3-49F8-AF66-B4A8887F2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77" y="490499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2B69CA77-9C8D-4524-8EFC-41390E82846C}"/>
              </a:ext>
            </a:extLst>
          </p:cNvPr>
          <p:cNvSpPr txBox="1"/>
          <p:nvPr/>
        </p:nvSpPr>
        <p:spPr>
          <a:xfrm>
            <a:off x="1007499" y="731874"/>
            <a:ext cx="100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Dane wniosku:</a:t>
            </a:r>
          </a:p>
        </p:txBody>
      </p:sp>
    </p:spTree>
    <p:extLst>
      <p:ext uri="{BB962C8B-B14F-4D97-AF65-F5344CB8AC3E}">
        <p14:creationId xmlns:p14="http://schemas.microsoft.com/office/powerpoint/2010/main" val="173416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C80836-2B9F-1A45-9731-4862FF0B3451}"/>
              </a:ext>
            </a:extLst>
          </p:cNvPr>
          <p:cNvSpPr txBox="1"/>
          <p:nvPr/>
        </p:nvSpPr>
        <p:spPr>
          <a:xfrm>
            <a:off x="676656" y="561619"/>
            <a:ext cx="1040817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Regulamin wyboru przedsięwzięć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12C26783-EBB2-444B-8B7F-C71FE3F01975}"/>
              </a:ext>
            </a:extLst>
          </p:cNvPr>
          <p:cNvSpPr txBox="1"/>
          <p:nvPr/>
        </p:nvSpPr>
        <p:spPr>
          <a:xfrm>
            <a:off x="676656" y="5536634"/>
            <a:ext cx="10575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Minister może zmienić postanowienia Regulaminu, po warunkiem, że nie będą skutkować nierównym traktowaniem wnioskodawców.</a:t>
            </a:r>
            <a:endParaRPr lang="pl-PL" sz="24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11401084" y="7764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80C83541-94EB-49D3-9D48-FA2EC7E2EA2C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672C464C-42F0-4ED6-8C77-9790BA57E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72421D9-0979-46FF-986E-5CA923E0A0AB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52496734-9FAF-4D22-87AA-16238E9311A5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93F0362-979C-4903-896D-628CD3193EF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B1AB28FA-70AF-4E95-A9CA-98E25273CC30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5DE72E94-C930-41DA-9762-2A5D1418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484" y="1729115"/>
            <a:ext cx="5259037" cy="36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0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39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158AA8C9-DFD4-4E03-A533-2A30186B776A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0BCC1CBA-7055-464D-A136-F3773839F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639B04D6-4B14-48CA-BE1F-B4FF8A37CF3E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63F7D93C-4FA5-414F-A911-DCB8D09EE7E7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1BF04850-AF52-4978-9485-D82AD613B35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BD9D76D2-044E-4840-9138-0DBC1B05955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FBB36EB-D293-4EA1-9C0B-10A8D53404C2}"/>
              </a:ext>
            </a:extLst>
          </p:cNvPr>
          <p:cNvSpPr txBox="1"/>
          <p:nvPr/>
        </p:nvSpPr>
        <p:spPr>
          <a:xfrm>
            <a:off x="772529" y="2361287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 do wniosku</a:t>
            </a:r>
          </a:p>
        </p:txBody>
      </p:sp>
    </p:spTree>
    <p:extLst>
      <p:ext uri="{BB962C8B-B14F-4D97-AF65-F5344CB8AC3E}">
        <p14:creationId xmlns:p14="http://schemas.microsoft.com/office/powerpoint/2010/main" val="715070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16772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40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0567054-0CC0-4397-BC60-CF611217E301}"/>
              </a:ext>
            </a:extLst>
          </p:cNvPr>
          <p:cNvSpPr txBox="1"/>
          <p:nvPr/>
        </p:nvSpPr>
        <p:spPr>
          <a:xfrm>
            <a:off x="6095999" y="125665"/>
            <a:ext cx="592144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 do wniosku</a:t>
            </a:r>
          </a:p>
          <a:p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– forma składania: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F1155F0-49CE-4111-99A3-6E025235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00165"/>
              </p:ext>
            </p:extLst>
          </p:nvPr>
        </p:nvGraphicFramePr>
        <p:xfrm>
          <a:off x="1053461" y="1316958"/>
          <a:ext cx="1097279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0863">
                  <a:extLst>
                    <a:ext uri="{9D8B030D-6E8A-4147-A177-3AD203B41FA5}">
                      <a16:colId xmlns:a16="http://schemas.microsoft.com/office/drawing/2014/main" val="2228093673"/>
                    </a:ext>
                  </a:extLst>
                </a:gridCol>
                <a:gridCol w="5531933">
                  <a:extLst>
                    <a:ext uri="{9D8B030D-6E8A-4147-A177-3AD203B41FA5}">
                      <a16:colId xmlns:a16="http://schemas.microsoft.com/office/drawing/2014/main" val="3728709108"/>
                    </a:ext>
                  </a:extLst>
                </a:gridCol>
              </a:tblGrid>
              <a:tr h="83217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="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Sporządzane na wzorach stanowiących załącznik do Regulaminu (o których mowa §2 ust. 7 pkt 2-9 Regulaminu),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="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Pismo sporządzone przez wnioskodawcę z informacjami o rozwiązaniach opartych na przyrodzie – dot. kryterium premiującego nr 1(o którym mowa §2 ust. 7 pkt 11 Regulaminu),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="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Uzupełnienia lub poprawa wniosku lub załączników w zakresie wykraczającym poza zakres wskazany w wezwaniu JW (o którym mowa §4 ust. 13 Regulaminu),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b="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Oświadczenia Wnioskodawcy, w tym że w terminie 21 dni od dnia zgłoszenia budowy/ rozbiórki właściwy organ nie wniósł sprzeciwu (o których mowa §2 ust. 7 pkt 22 lit. a/pkt 23 lit. a Regulaminu),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b="0" dirty="0">
                          <a:solidFill>
                            <a:srgbClr val="263779"/>
                          </a:solidFill>
                        </a:rPr>
                        <a:t>Oryginał, podpisany kwalifikowanym podpisem elektronicznym przez osobę upoważnioną do reprezentowania wnioskodawcy, której umocowanie wykazano w odpowiedni sposób na podstawie załączonych do wniosku dokumentów,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26101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Wystawiane/ sporządzane przez inny podmiot (o których mowa w § 2 ust. 7 pkt 12-21, pkt 22 lit. b, pkt 23 lit. b, pkt 24-36),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Zgłoszenie robót/ rozbiórki (o których mowa w pkt 22/ pkt 23),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Skan/kopia,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880143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Dokument, z którego wynika umocowanie osoby lub osób do reprezentowania wnioskodawcy,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Skanu upoważnienia - zaświadczenie o wyborze wójta/burmistrza/prezydenta i ślubowania wójta/burmistrza/prezydenta;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pl-PL" sz="1400" dirty="0">
                          <a:solidFill>
                            <a:srgbClr val="263779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Oryginał podpisany kwalifikowanym podpisem elektronicznym przez osobę upoważnioną do reprezentowania wnioskodawcy lub kopii potwierdzonej za zgodność z oryginałem kwalifikowanym podpisem elektronicznym – pozostałe.</a:t>
                      </a: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83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43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41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D8739F3-8721-4815-9301-2C2E0DBEFE1F}"/>
              </a:ext>
            </a:extLst>
          </p:cNvPr>
          <p:cNvSpPr txBox="1"/>
          <p:nvPr/>
        </p:nvSpPr>
        <p:spPr>
          <a:xfrm>
            <a:off x="1007499" y="731874"/>
            <a:ext cx="1006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D2D7534-68F3-4486-9CDA-11CD2E882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49" y="1567070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29FC0E0-0A95-476A-A341-9D5D85D6B2D7}"/>
              </a:ext>
            </a:extLst>
          </p:cNvPr>
          <p:cNvSpPr txBox="1"/>
          <p:nvPr/>
        </p:nvSpPr>
        <p:spPr>
          <a:xfrm>
            <a:off x="1440149" y="1591599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Dokumenty, z których wynika umocowanie osoby lub osób do reprezentowania wnioskodawcy,</a:t>
            </a:r>
            <a:endParaRPr lang="pl-PL" sz="24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1CF78BA-FBEE-4B85-ACD9-4ABDFC68D061}"/>
              </a:ext>
            </a:extLst>
          </p:cNvPr>
          <p:cNvSpPr txBox="1"/>
          <p:nvPr/>
        </p:nvSpPr>
        <p:spPr>
          <a:xfrm>
            <a:off x="1440149" y="2574435"/>
            <a:ext cx="931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Zaświadczenie o wyborze wójta/burmistrza/prezydenta i ślubowania wójta/burmistrza/prezydenta (skan);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Pozostałe udzielone upoważnienia do reprezentowania Wnioskodawcy.</a:t>
            </a:r>
          </a:p>
        </p:txBody>
      </p:sp>
    </p:spTree>
    <p:extLst>
      <p:ext uri="{BB962C8B-B14F-4D97-AF65-F5344CB8AC3E}">
        <p14:creationId xmlns:p14="http://schemas.microsoft.com/office/powerpoint/2010/main" val="562731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42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11425" y="633795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74BC416-AA05-49D9-A938-A18EAD53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2449085"/>
            <a:ext cx="384021" cy="38402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3479076"/>
            <a:ext cx="384021" cy="3840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87D79809-E124-44C0-8E5D-28348979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4509067"/>
            <a:ext cx="384021" cy="3840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3FBF71C-3BF2-43AF-95CE-4BE8382EEA09}"/>
              </a:ext>
            </a:extLst>
          </p:cNvPr>
          <p:cNvSpPr txBox="1"/>
          <p:nvPr/>
        </p:nvSpPr>
        <p:spPr>
          <a:xfrm>
            <a:off x="1582951" y="2493146"/>
            <a:ext cx="931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 wnioskodawcy o prawie do dysponowania nieruchomością na cele realizacji przedsięwzięcia oraz zachowania trwałości przedsięwzięcia - wg wzoru stanowiącego załącznik nr 4 do Regulaminu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wraz z dokumentami potwierdzającymi to prawo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endParaRPr lang="pl-PL" sz="24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582951" y="3530015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 wnioskodawcy dotyczące przedsięwzięcia – wg wzoru stanowiącego załącznik nr 5 do Regulaminu;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52B7744-5F3D-462C-91E5-FA16EC2B2743}"/>
              </a:ext>
            </a:extLst>
          </p:cNvPr>
          <p:cNvSpPr txBox="1"/>
          <p:nvPr/>
        </p:nvSpPr>
        <p:spPr>
          <a:xfrm>
            <a:off x="1582951" y="4480663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 wnioskodawcy dotyczące projektu parasolowego - wg wzoru stanowiącego załącznik nr 6 do Regulaminu, (jeśli dotyczy);</a:t>
            </a:r>
            <a:endParaRPr lang="pl-PL" sz="2400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1653655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624532-95D5-4CAC-B228-8F10855D220D}"/>
              </a:ext>
            </a:extLst>
          </p:cNvPr>
          <p:cNvSpPr txBox="1"/>
          <p:nvPr/>
        </p:nvSpPr>
        <p:spPr>
          <a:xfrm>
            <a:off x="1582951" y="1662094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Upoważnienie wnioskodawcy do złożenia wniosku w WOD2021 – wg wzoru stanowiącego załącznik nr 3 do Regulaminu;</a:t>
            </a:r>
            <a:endParaRPr lang="pl-PL" sz="24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4BB3F9E-C264-425E-BEC2-A9D4588D5A72}"/>
              </a:ext>
            </a:extLst>
          </p:cNvPr>
          <p:cNvSpPr txBox="1"/>
          <p:nvPr/>
        </p:nvSpPr>
        <p:spPr>
          <a:xfrm>
            <a:off x="1582951" y="5233517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Formularz w zakresie zgodności przedsięwzięcia z regulacjami dotyczącymi ochrony środowiska, wg wzoru stanowiącego załącznik nr 7 do Regulaminu; </a:t>
            </a:r>
            <a:endParaRPr lang="pl-PL" sz="2400" dirty="0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B1342889-72C7-4507-8F4D-96FF42AB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4" y="5347047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618898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54" y="1412065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503821" y="1412065"/>
            <a:ext cx="93117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Informacja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wg wzoru stanowiącego załącznik nr 8 do Regulaminu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zawierająca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wartości wskaźnika B23L oraz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sposób retencjonowania wody oraz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działki ewidencyjne objętych wskaźnikiem B23L oraz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działki ewidencyjne, na których zostaną przeprowadzone roboty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urządzenia wodnego lub urządzenia melioracji wodnych lub zespołu tych urządzeń, </a:t>
            </a:r>
            <a:r>
              <a:rPr lang="pl-PL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objętych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odrębną decyzją o udzieleniu pozwolenia wodnoprawnego, o którym mowa w art. 389 pkt 6 Prawa wodnego, albo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odrębnym skutecznym zgłoszeniem wodnoprawnym, o którym mowa w art. 394 pkt 9 lub10 Prawa wodnego, albo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skutecznym powiadomieniem, o którym mowa w art. 395a ust. 1 pkt 1 Prawa wodnego, wymienione w ww. decyzji albo zgłoszeniu albo powiadomieniu;</a:t>
            </a:r>
          </a:p>
        </p:txBody>
      </p:sp>
    </p:spTree>
    <p:extLst>
      <p:ext uri="{BB962C8B-B14F-4D97-AF65-F5344CB8AC3E}">
        <p14:creationId xmlns:p14="http://schemas.microsoft.com/office/powerpoint/2010/main" val="343063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44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8871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74BC416-AA05-49D9-A938-A18EAD53E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2449085"/>
            <a:ext cx="384021" cy="38402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10" y="4408916"/>
            <a:ext cx="384021" cy="3840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3FBF71C-3BF2-43AF-95CE-4BE8382EEA09}"/>
              </a:ext>
            </a:extLst>
          </p:cNvPr>
          <p:cNvSpPr txBox="1"/>
          <p:nvPr/>
        </p:nvSpPr>
        <p:spPr>
          <a:xfrm>
            <a:off x="1582951" y="2418838"/>
            <a:ext cx="93117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Pismo sporządzone przez wnioskodawcę, w przypadku: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wezwania wnioskodawcy przez JW do złożenia wyjaśnień w związku ze złożonym wnioskiem lub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uzupełnienia lub poprawy wniosku lub załączników w zakresie wykraczającym poza zakres wskazany w wezwaniu (wg § 4 ust. 13);</a:t>
            </a:r>
            <a:endParaRPr lang="pl-PL" sz="2400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1653655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7624532-95D5-4CAC-B228-8F10855D220D}"/>
              </a:ext>
            </a:extLst>
          </p:cNvPr>
          <p:cNvSpPr txBox="1"/>
          <p:nvPr/>
        </p:nvSpPr>
        <p:spPr>
          <a:xfrm>
            <a:off x="1582951" y="1662094"/>
            <a:ext cx="931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Zestawienie rzeczowo-finansowe – wg wzoru stanowiącego załącznik nr 2 do Regulaminu; ;</a:t>
            </a:r>
            <a:endParaRPr lang="pl-PL" sz="24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EAF06B7-9C0F-416E-AF36-9C87446F54CD}"/>
              </a:ext>
            </a:extLst>
          </p:cNvPr>
          <p:cNvSpPr txBox="1"/>
          <p:nvPr/>
        </p:nvSpPr>
        <p:spPr>
          <a:xfrm>
            <a:off x="1582951" y="4408916"/>
            <a:ext cx="93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Deklaracja zgodności przedsięwzięcia z Ramową Dyrektywą Wodną oraz o braku znaczącego negatywnego oddziaływania przedsięwzięcia na obszary Natura 2000 i negatywnego odziaływania na przyrodę - wg wzoru stanowiącego załącznik nr 8 do Regulaminu;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98271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10395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39124" y="556672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9" y="1299078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939124" y="1309739"/>
            <a:ext cx="440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decyzję o wydaniu pozwolenia wodnoprawnego, o którym mowa w art. 389 pkt 6 Prawa wodnego,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zakresie wykonania, odbudowy, rozbudowy lub przebudowy, wraz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operatem wodnoprawnym stanowiącym podstawę do udzielenia tego pozwolenia,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endParaRPr lang="pl-PL" sz="2400" u="sng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90D6C6-757D-47F0-A3EE-9299B23E7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599" y="1078937"/>
            <a:ext cx="5911780" cy="50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48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46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39124" y="556672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03" y="1459940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078455" y="1389582"/>
            <a:ext cx="45165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Zgłoszenie wodnoprawne z załączoną mapą sytuacyjno-wysokościową, o którym mowa w art. 394 ust. 1 pkt 9 lub 10 Prawa wodnego,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wraz z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potwierdzeniem właściwego organu o braku sprzeciwu wobec tego zgłoszenia,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endParaRPr lang="pl-PL" sz="2400" u="sng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94E20EA-8F44-4515-B4FF-32E0F4C6C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76" y="882592"/>
            <a:ext cx="4940549" cy="45855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D035082-B944-4B54-B979-7479B51F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30" y="1459939"/>
            <a:ext cx="6687989" cy="28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78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47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39124" y="556672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7" y="1313386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939124" y="1313386"/>
            <a:ext cx="104908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Powiadomienie, o którym mowa w art. 395a ust. 1 pkt 1 Prawa wodnego,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wraz z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potwierdzeniem właściwego organu o braku sprzeciwu wobec tego powiadomienia;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7ECE922-4BC7-4C3E-8D7A-CA910926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958" y="3687662"/>
            <a:ext cx="8379869" cy="22550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37C56E-F176-48D2-83A1-24D63655C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177" y="2252302"/>
            <a:ext cx="7591609" cy="11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86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48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39124" y="556672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7" y="1313386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939124" y="1313386"/>
            <a:ext cx="10490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Powiadomienie, o którym mowa w art. 395a ust. 1 pkt 1 Prawa wodnego – c.d.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F1FD59-72B3-4FB8-983E-959917E5D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04" y="1930901"/>
            <a:ext cx="8253296" cy="37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7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118C414-BDAD-4B33-9B34-395A56DC6AF7}"/>
              </a:ext>
            </a:extLst>
          </p:cNvPr>
          <p:cNvSpPr txBox="1"/>
          <p:nvPr/>
        </p:nvSpPr>
        <p:spPr>
          <a:xfrm>
            <a:off x="1034146" y="505860"/>
            <a:ext cx="1013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Zakres wsparcia:</a:t>
            </a: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30E4AC31-A5A3-4965-B1E0-56365A3EE2D4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30131389-80C1-4AC3-930A-7BE83447E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23E7BC47-0C40-42F6-B820-6C9EEB4EAD54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828F4F2-A48C-445A-8CED-D1D937F48644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37A9BA8C-B681-48E8-8DEE-412DE4694F6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71D7AE9A-65D6-479F-9AA3-46F32B971B3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D37D6D1A-B8E4-4D15-B4A8-E1BD8A0F6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88" y="2245494"/>
            <a:ext cx="384021" cy="38402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573FC58-06A2-4B2C-9A74-47207AF6A1BA}"/>
              </a:ext>
            </a:extLst>
          </p:cNvPr>
          <p:cNvSpPr txBox="1"/>
          <p:nvPr/>
        </p:nvSpPr>
        <p:spPr>
          <a:xfrm>
            <a:off x="1598333" y="2253413"/>
            <a:ext cx="956757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Wsparcia udziela się na przedsięwzięcia, w tym projekty parasolowe, w zakresie: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1960"/>
              </a:lnSpc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budowy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rozbudowy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odbudowy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przebudowy </a:t>
            </a:r>
          </a:p>
          <a:p>
            <a:pPr algn="ctr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                                        lub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1960"/>
              </a:lnSpc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uwzględnieniem retencjonowania wody, </a:t>
            </a:r>
          </a:p>
          <a:p>
            <a:pPr algn="ctr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która w miejscu tego retencjonowania ma możliwość infiltracji (wsiąkania) do gruntu.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E18425-1843-427C-B80B-C5883FBE9CAD}"/>
              </a:ext>
            </a:extLst>
          </p:cNvPr>
          <p:cNvSpPr/>
          <p:nvPr/>
        </p:nvSpPr>
        <p:spPr>
          <a:xfrm>
            <a:off x="1978312" y="3429000"/>
            <a:ext cx="3464126" cy="576567"/>
          </a:xfrm>
          <a:prstGeom prst="rect">
            <a:avLst/>
          </a:prstGeom>
          <a:ln w="28575">
            <a:solidFill>
              <a:srgbClr val="C014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urządzeń melioracji wodnych</a:t>
            </a:r>
            <a:endParaRPr lang="pl-PL" b="1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DD5D6E44-0F5C-4F44-8E07-68EE738D9BF8}"/>
              </a:ext>
            </a:extLst>
          </p:cNvPr>
          <p:cNvSpPr/>
          <p:nvPr/>
        </p:nvSpPr>
        <p:spPr>
          <a:xfrm>
            <a:off x="6951741" y="3428999"/>
            <a:ext cx="3537481" cy="576567"/>
          </a:xfrm>
          <a:prstGeom prst="rect">
            <a:avLst/>
          </a:prstGeom>
          <a:ln w="28575">
            <a:solidFill>
              <a:srgbClr val="C0142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urządzeń wodnych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888472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49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39124" y="556672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8" y="1202868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939123" y="1248913"/>
            <a:ext cx="108338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Inne niż wymienione powyżej – jeśli przedsięwzięcie lub jego część wymaga uzyskania tej decyzji lub dokonania tego zgłoszenia na podstawie odrębnych przepisów prawa: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ostateczną decyzję o wydaniu pozwolenia wodnoprawnego wraz z operatem wodnoprawnym stanowiącym podstawę do wydania tej decyzji, lub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skuteczne zgłoszenie wodnoprawne wraz mapą sytuacyjno-wysokościową stanowiącą załącznik do tego zgłoszenia oraz potwierdzeniem właściwego organu o braku sprzeciwu wobec tego zgłoszenia</a:t>
            </a:r>
          </a:p>
        </p:txBody>
      </p:sp>
    </p:spTree>
    <p:extLst>
      <p:ext uri="{BB962C8B-B14F-4D97-AF65-F5344CB8AC3E}">
        <p14:creationId xmlns:p14="http://schemas.microsoft.com/office/powerpoint/2010/main" val="1084286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50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685998" y="618898"/>
            <a:ext cx="388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3" y="1352452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737402" y="1301391"/>
            <a:ext cx="3602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wydaniu oceny wodnoprawnej, o której mowa w art. 425 ust. 1 Prawa wodnego, jeśli jest wymagana dla przedsięwzięcia lub jego części na podstawie odrębnych przepisów prawa;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5A4B902-4AD5-4CFE-A0C5-A64B4A85E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33" y="699758"/>
            <a:ext cx="6853781" cy="55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5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51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883338" y="665237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3E40C2C-A483-4758-B38D-E4C985D2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27" y="1347862"/>
            <a:ext cx="5986301" cy="36266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2A7DAB3-2DED-44DA-8670-A9579590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49240"/>
            <a:ext cx="5986301" cy="21601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F109D59-16FA-4977-BC45-B40E665B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34" y="3480590"/>
            <a:ext cx="5880166" cy="22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3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52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8871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51" y="1422822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314937" y="1345178"/>
            <a:ext cx="931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środowiskowych uwarunkowaniach, o której mowa art. 71 ust. 1 ustawy OOŚ, jeśli jest wymagana dla przedsięwzięcia lub jego części na podstawie odrębnych przepisów prawa;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BEE93E-762B-4328-8127-6D15B3337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45" y="2835696"/>
            <a:ext cx="8488035" cy="31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76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558443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3" y="1077623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916242" y="1060562"/>
            <a:ext cx="94981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Skuteczne zgłoszenie, o którym mowa w art. 118 ust. 1 ustawy o ochronie przyrody,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wraz z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potwierdzeniem właściwego organu o braku sprzeciwu wobec tego zgłoszenia,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E2DD6B-511F-461A-B0D6-2F708266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336" y="1878008"/>
            <a:ext cx="7150911" cy="444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8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54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558443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73" y="1440317"/>
            <a:ext cx="384021" cy="384021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EE34B37-257A-4DA3-A605-067105D8AC19}"/>
              </a:ext>
            </a:extLst>
          </p:cNvPr>
          <p:cNvSpPr txBox="1"/>
          <p:nvPr/>
        </p:nvSpPr>
        <p:spPr>
          <a:xfrm>
            <a:off x="916242" y="1401590"/>
            <a:ext cx="931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decyzja, o której mowa w art. 118a ust. 1 tej ustawy – jeśli przedsięwzięcie lub jego część wymaga dokonania skutecznego zgłoszenia lub uzyskania tej decyzji na podstawie odrębnych przepisów prawa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BCCC8F1-90CD-437E-95BD-463AFE4C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418" y="2528876"/>
            <a:ext cx="8713411" cy="24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123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55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558443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1" y="1537345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176515" y="1463690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Raport, o którym mowa art. 97 ust. 3 ustawy OOŚ, jeśli dla przedsięwzięcia lub jego części przeprowadzono ocenę, o której mowa w art. 97 ust. 1 ustawy OOŚ;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CC5F5F-273E-4FC7-8FF0-4DCBE135E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31" y="3074959"/>
            <a:ext cx="8575966" cy="20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88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56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24014" y="523759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8" y="1218309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924014" y="1218309"/>
            <a:ext cx="9311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Raport, o którym mowa w art. 66 ust. 1 ustawy OOŚ, jeśli dla przedsięwzięcia lub jego części przeprowadzono ocenę, o której mowa w art. 59 ust. 1 ustawy OOŚ, lub ocenę,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której mowa w art. 88 ust. 1 ustawy OOŚ, lub kartę informacyjną, o której mowa w art. 62a ust. 1 ustawy OOŚ, jeśli dla przedsięwzięcia lub jego części wydano decyzję o środowiskowych uwarunkowaniach bez przeprowadzenia oceny, o której mowa w art. 59 ust. 1 ustawy OOŚ;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07632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57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924014" y="523759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03" y="1395329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204500" y="1395329"/>
            <a:ext cx="931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Postanowienie, o którym mowa w art. 90 ust. 1 ustawy OOŚ, jeśli doręczono je wnioskodawcy na dzień złożenia wniosku oraz jeśli jest wymagane na podstawie odrębnych przepisów prawa;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8300963-FCD9-4594-9B29-53B3188B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24" y="2912995"/>
            <a:ext cx="9968809" cy="17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32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58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8871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0" y="2759936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582951" y="2787673"/>
            <a:ext cx="93117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Zgłoszenie budowy lub wykonania innych robót budowlanych, o którym mowa w art. 30 ust. 1b Prawa budowlanego, oraz: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oświadczenie, że w terminie 21 dni od dnia tego zgłoszenia, właściwy organ nie wniósł sprzeciwu wobec tego zgłoszenia, lub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potwierdzenie właściwego organu, że nie wniósł sprzeciwu wobec tego zgłoszenia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jeśli dla przedsięwzięcia lub jego części jest wymagane dokonanie skutecznego zgłoszenia oraz dokonano skutecznego zgłoszenia na dzień złożenia wniosku;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1653655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582951" y="1505397"/>
            <a:ext cx="9311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pozwoleniu na budowę, o którym mowa w art. 3 pkt 12 Prawa budowlanego, jeśli jest wymagana dla przedsięwzięcia lub jego części na podstawie odrębnych przepisów prawa oraz decyzja ta jest ostateczna na dzień złożenia wniosku;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8729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AEB70DD-BA4A-964E-8F42-690D07912A92}"/>
              </a:ext>
            </a:extLst>
          </p:cNvPr>
          <p:cNvGrpSpPr/>
          <p:nvPr/>
        </p:nvGrpSpPr>
        <p:grpSpPr>
          <a:xfrm>
            <a:off x="1" y="419558"/>
            <a:ext cx="6096000" cy="196446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65BCCC5-7FCF-764A-99DB-2FB7B69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4FDA15-E859-4146-B7D8-431C83338D6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789111-DF7F-0F49-B73D-1A6C466ACB75}"/>
              </a:ext>
            </a:extLst>
          </p:cNvPr>
          <p:cNvGrpSpPr/>
          <p:nvPr/>
        </p:nvGrpSpPr>
        <p:grpSpPr>
          <a:xfrm rot="10800000">
            <a:off x="6096001" y="6296398"/>
            <a:ext cx="6095999" cy="142044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0FAAA6-829E-2E44-93F0-8D431459085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7241C8E-4555-CF41-A198-3A75402892F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B24AE85-B602-47B1-BFCD-923BA97CFE94}"/>
              </a:ext>
            </a:extLst>
          </p:cNvPr>
          <p:cNvSpPr txBox="1"/>
          <p:nvPr/>
        </p:nvSpPr>
        <p:spPr>
          <a:xfrm>
            <a:off x="775993" y="537905"/>
            <a:ext cx="1022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Podmioty uprawnione do składania wniosków: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9D35FE0-527A-43ED-BFB3-36B251EB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46" y="2190820"/>
            <a:ext cx="384021" cy="3840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8B982E8-4374-47BE-9590-C50C23207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5" y="3044979"/>
            <a:ext cx="384021" cy="38402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EE6CAE7-89BB-4B28-AA94-A68894791B5D}"/>
              </a:ext>
            </a:extLst>
          </p:cNvPr>
          <p:cNvSpPr txBox="1"/>
          <p:nvPr/>
        </p:nvSpPr>
        <p:spPr>
          <a:xfrm>
            <a:off x="1431792" y="2198739"/>
            <a:ext cx="965303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gminy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22CF29D-ACDB-44CE-9E3B-7DF960A00A71}"/>
              </a:ext>
            </a:extLst>
          </p:cNvPr>
          <p:cNvSpPr txBox="1"/>
          <p:nvPr/>
        </p:nvSpPr>
        <p:spPr>
          <a:xfrm>
            <a:off x="1404553" y="4983586"/>
            <a:ext cx="9653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</a:rPr>
              <a:t>  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9CB996-997D-447B-822C-E478429A8FAC}"/>
              </a:ext>
            </a:extLst>
          </p:cNvPr>
          <p:cNvSpPr txBox="1"/>
          <p:nvPr/>
        </p:nvSpPr>
        <p:spPr>
          <a:xfrm>
            <a:off x="1431792" y="3036973"/>
            <a:ext cx="946481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związki międzygminne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50E4D88-F1CA-443C-96B3-85003C71FC94}"/>
              </a:ext>
            </a:extLst>
          </p:cNvPr>
          <p:cNvSpPr/>
          <p:nvPr/>
        </p:nvSpPr>
        <p:spPr>
          <a:xfrm>
            <a:off x="2152303" y="4371448"/>
            <a:ext cx="8212015" cy="915900"/>
          </a:xfrm>
          <a:prstGeom prst="rect">
            <a:avLst/>
          </a:prstGeom>
          <a:ln w="38100">
            <a:solidFill>
              <a:srgbClr val="C0142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ln w="0"/>
                <a:solidFill>
                  <a:srgbClr val="26377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Wsparcie na realizację projektu parasolowego może być udzielone wyłącznie gminie</a:t>
            </a:r>
          </a:p>
        </p:txBody>
      </p:sp>
    </p:spTree>
    <p:extLst>
      <p:ext uri="{BB962C8B-B14F-4D97-AF65-F5344CB8AC3E}">
        <p14:creationId xmlns:p14="http://schemas.microsoft.com/office/powerpoint/2010/main" val="38584583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59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8871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0" y="4386027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582951" y="4386027"/>
            <a:ext cx="9311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pozwoleniu na rozbiórkę, o której mowa w art. 30b ust. 2 Prawa budowlanego, jeśli jest wymagana dla przedsięwzięcia lub jego części na podstawie odrębnych przepisów prawa oraz decyzja ta jest ostateczna na dzień złożenia wniosku;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0" y="1845665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582951" y="1806843"/>
            <a:ext cx="9311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Zgłoszenie rozbiórki, o którym mowa w art. 31 ust. 1 Prawa budowlanego, oraz: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oświadczenie, że w terminie 21 dni od dnia tego zgłoszenia, właściwy organ nie wniósł sprzeciwu wobec tego zgłoszenia, lub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potwierdzenie właściwego organu, że nie wniósł sprzeciwu wobec tego zgłoszenia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jeśli dla przedsięwzięcia lub jego części jest wymagane dokonanie skutecznego zgłoszenia oraz dokonano skutecznego zgłoszenia na dzień złożenia wniosku;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92358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9391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60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8871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1653655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582951" y="1505397"/>
            <a:ext cx="931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zezwoleniu na usunięcie drzew lub krzewów, o którym mowa w art. 83 ust. 1 ustawy o ochronie przyrody, jeśli jest wymagana dla przedsięwzięcia lub jego części na podstawie odrębnych przepisów oraz decyzja ta jest ostateczna na dzień złożenia wniosku;</a:t>
            </a: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7E05E4E-1A3A-4D12-AA48-2A904E918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408" y="3098905"/>
            <a:ext cx="8339186" cy="300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75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61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899103" y="597524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440149" y="1399910"/>
            <a:ext cx="93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Ostateczną decyzję, o której mowa w art. 59 ust. 1 ustawy z dnia 27 marca 2003 r. o planowaniu i zagospodarowaniu przestrzennym (Dz. U. z 2024 r. poz. 1130, z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późn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zm.), jeśli jest wymagana dla przedsięwzięcia lub jego części na podstawie odrębnych przepisów prawa;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2" y="1406618"/>
            <a:ext cx="384021" cy="38402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D3CFE14-89DA-41CF-91D4-EA747C54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69" y="3363442"/>
            <a:ext cx="8413538" cy="17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1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62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1" y="6384927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817450" y="606234"/>
            <a:ext cx="321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30" y="1410330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817450" y="1312305"/>
            <a:ext cx="45226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 o zezwoleniu, o którym mowa w art. 56 ust. 1, 2 lub 2b ustawy o ochronie przyrody, jeśli jest wymagana dla przedsięwzięcia lub jego części na podstawie odrębnych przepisów prawa oraz decyzja ta jest ostateczna na dzień złożenia wniosku;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617FFE-633F-4BB9-B70A-706B75ADC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36" y="618898"/>
            <a:ext cx="5665401" cy="55105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3154596-B030-45AB-83F8-2E99FDDAF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45" y="4930408"/>
            <a:ext cx="6117491" cy="10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41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6044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794000" y="441198"/>
            <a:ext cx="225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80" y="4033594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343001" y="3979815"/>
            <a:ext cx="931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Ostateczną decyzję, o której mowa w art. 77 ust. 3 Prawa wodnego, jeśli jest wymagana dla przedsięwzięcia lub jego części na podstawie odrębnych przepisów prawa;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0" y="1067596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396511" y="1067596"/>
            <a:ext cx="9311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decyzja, o której mowa w art. 7 ust. 1 ustawy z dnia 8 lipca 2010 r. o szczególnych zasadach przygotowania do realizacji inwestycji w zakresie budowli przeciwpowodziowych (Dz. U. z 2024 r. poz. 274), jeśli jest wymagana dla przedsięwzięcia lub jego części na podstawie odrębnych przepisów prawa oraz wnioskodawca posiada tę decyzję na dzień złożenia wniosku;</a:t>
            </a:r>
            <a:endParaRPr lang="pl-PL" sz="2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2E7549-58DB-49BF-8225-4D80FD759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60" y="2544924"/>
            <a:ext cx="6770540" cy="119871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7CFF82E-FA5F-47CE-BD5A-9B2117781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8" y="4723255"/>
            <a:ext cx="6161273" cy="10671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990945E-FBC1-4C7E-A260-4D0987B83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421" y="5013791"/>
            <a:ext cx="1598600" cy="32948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F5D0FA4-52A1-4DB7-AFD8-0D6548875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421" y="5309883"/>
            <a:ext cx="5617328" cy="15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64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009462" y="618898"/>
            <a:ext cx="23012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25" y="1204621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582951" y="1111836"/>
            <a:ext cx="931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Ostateczna decyzja, o której mowa w art. 176 ust. 4 Prawa wodnego - jeśli jest wymagana dla przedsięwzięcia lub jego części na podstawie odrębnych przepisów prawa;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4EA703-662C-4589-818D-1FA641AC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84" y="1992402"/>
            <a:ext cx="7229637" cy="85524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C19ED5F-933F-4E76-A670-38CF6D3C9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384" y="2842761"/>
            <a:ext cx="6649660" cy="39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2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-9404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65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836042" y="558443"/>
            <a:ext cx="9311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Załączniki:</a:t>
            </a: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4" y="1454283"/>
            <a:ext cx="384021" cy="38402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8899755-475A-496F-B4CE-24335DAFDF3F}"/>
              </a:ext>
            </a:extLst>
          </p:cNvPr>
          <p:cNvSpPr txBox="1"/>
          <p:nvPr/>
        </p:nvSpPr>
        <p:spPr>
          <a:xfrm>
            <a:off x="1582951" y="1454283"/>
            <a:ext cx="9311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Kosztorys Inwestorski - dla przedsięwzięcia lub jego części, sporządzony zgodnie z rozporządzeniem Ministra Rozwoju i Technologii z dnia 20 grudnia 2021 r. w sprawie określenia metod i podstaw sporządzania kosztorysu inwestorskiego, obliczania planowanych kosztów prac projektowych oraz planowanych kosztów robót budowlanych określonych w programie funkcjonalno-użytkowym;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21BECD7B-7A7B-4496-BDE4-C0CC79AC953F}"/>
              </a:ext>
            </a:extLst>
          </p:cNvPr>
          <p:cNvSpPr/>
          <p:nvPr/>
        </p:nvSpPr>
        <p:spPr>
          <a:xfrm>
            <a:off x="1582951" y="3273274"/>
            <a:ext cx="9311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Opis zadań dla wydatków nie ujętych w kosztorysie inwestorskim albo w przypadku gdy wnioskodawca nie przedłożył tego kosztorysu, wraz z potwierdzeniem rozeznania rynku dla tych wydatków u co najmniej dwóch dostawców;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D1F0C12C-24EA-40C6-80DD-FFBFBBCA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4" y="3296921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13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66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63313A5-C204-4044-B4E2-53CF563E3253}"/>
              </a:ext>
            </a:extLst>
          </p:cNvPr>
          <p:cNvSpPr txBox="1"/>
          <p:nvPr/>
        </p:nvSpPr>
        <p:spPr>
          <a:xfrm>
            <a:off x="1105334" y="513288"/>
            <a:ext cx="93117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Załączniki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000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dot. kryteriów premiujących:</a:t>
            </a:r>
            <a:endParaRPr lang="pl-PL" sz="20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1C93EC6-8CDD-4BEE-A991-CCCF3EBB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04" y="3199505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B3157A17-8B31-4D31-A810-06887E17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05" y="1477650"/>
            <a:ext cx="384021" cy="3840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90BEEE7-EF9C-475C-9CCD-3CC60A90E882}"/>
              </a:ext>
            </a:extLst>
          </p:cNvPr>
          <p:cNvSpPr/>
          <p:nvPr/>
        </p:nvSpPr>
        <p:spPr>
          <a:xfrm>
            <a:off x="1582951" y="4535997"/>
            <a:ext cx="931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Uchwała rady miejskiej lub rady gminy lub list intencyjny lub podpisany przez przedstawiciela gminy lub inny dokument potwierdzający przystąpienie wnioskodawcy do LPW, jeśli wnioskodawca ubiega się o przyznanie punktów dla przedsięwzięcia na podstawie kryterium premiującego nr 3;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8ECD033-3EDE-48EA-87BB-3A58231430C3}"/>
              </a:ext>
            </a:extLst>
          </p:cNvPr>
          <p:cNvSpPr/>
          <p:nvPr/>
        </p:nvSpPr>
        <p:spPr>
          <a:xfrm>
            <a:off x="1582951" y="3199505"/>
            <a:ext cx="9311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Pismo właściwego dla miejsca realizacji przedsięwzięcia starosty, potwierdzające, że udział powierzchni użytków rolnych w powierzchni ogółem powiatu wynosi powyżej 50%, jeśli wnioskodawca ubiega się o przyznanie punktów dla przedsięwzięcia na podstawie kryterium premiującego nr 2;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61ED00E1-6C82-446D-8A05-F8071CD29CEF}"/>
              </a:ext>
            </a:extLst>
          </p:cNvPr>
          <p:cNvSpPr/>
          <p:nvPr/>
        </p:nvSpPr>
        <p:spPr>
          <a:xfrm>
            <a:off x="1582951" y="1370273"/>
            <a:ext cx="9311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Pismo sporządzone przez wnioskodawcę z informacjami o rozwiązaniach opartych na przyrodzie, zawierającymi co najmniej uzasadnienie przyjęcia każdego z rozwiązań znajdującego się w tej informacji jako rozwiązania opartego na przyrodzie oraz uzasadnienie przyjętego wkładu procentowego tych rozwiązań w całości przedsięwzięcia, jeśli wnioskodawca ubiega się o przyznanie punktów dla przedsięwzięcia na podstawie kryterium premiującego nr 1;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DB16211-A1DE-4AFF-B285-7A23FF42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03" y="4590402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847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103948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67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158AA8C9-DFD4-4E03-A533-2A30186B776A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0BCC1CBA-7055-464D-A136-F3773839F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639B04D6-4B14-48CA-BE1F-B4FF8A37CF3E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63F7D93C-4FA5-414F-A911-DCB8D09EE7E7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40" name="Łącznik prosty 39">
              <a:extLst>
                <a:ext uri="{FF2B5EF4-FFF2-40B4-BE49-F238E27FC236}">
                  <a16:creationId xmlns:a16="http://schemas.microsoft.com/office/drawing/2014/main" id="{1BF04850-AF52-4978-9485-D82AD613B35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Łącznik prosty 40">
              <a:extLst>
                <a:ext uri="{FF2B5EF4-FFF2-40B4-BE49-F238E27FC236}">
                  <a16:creationId xmlns:a16="http://schemas.microsoft.com/office/drawing/2014/main" id="{BD9D76D2-044E-4840-9138-0DBC1B05955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8AFDD1E-91AF-401B-A5EB-03C7B7A9D2C9}"/>
              </a:ext>
            </a:extLst>
          </p:cNvPr>
          <p:cNvSpPr txBox="1"/>
          <p:nvPr/>
        </p:nvSpPr>
        <p:spPr>
          <a:xfrm>
            <a:off x="1423745" y="3428111"/>
            <a:ext cx="9056683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142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Horyzontalnych kryteriów wyboru przedsięwzięć i Szczegółowych kryteriów środowiskowych następuje poprzez ocenę zerojedynkową.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Niespełnienie któregokolwiek z tych kryteriów dostępu skutkuje brakiem możliwości finansowania danego przedsięwzięcia ze środków planu rozwojowego </a:t>
            </a:r>
            <a:b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Krajowy Plan Odbudowy i Zwiększana Odporności.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DD42CCAF-D532-4082-9359-A111AB470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9" y="1225122"/>
            <a:ext cx="384021" cy="41139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61609AB-EBBC-4324-9A8E-483CB21B0C0E}"/>
              </a:ext>
            </a:extLst>
          </p:cNvPr>
          <p:cNvSpPr txBox="1"/>
          <p:nvPr/>
        </p:nvSpPr>
        <p:spPr>
          <a:xfrm>
            <a:off x="419059" y="556793"/>
            <a:ext cx="1066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Kryteriów wyboru przedsięwzięć w ramach inwestycji B3.3.1: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65CCC2E-E504-4DEE-B6E9-D289C966BA88}"/>
              </a:ext>
            </a:extLst>
          </p:cNvPr>
          <p:cNvSpPr txBox="1"/>
          <p:nvPr/>
        </p:nvSpPr>
        <p:spPr>
          <a:xfrm>
            <a:off x="1192098" y="1330137"/>
            <a:ext cx="91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6476F0F-9CD8-47AF-81B0-A8E26412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8" y="1911042"/>
            <a:ext cx="384021" cy="41139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EFC3C6D-F26A-4BF5-9712-1EB22CCC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59" y="2571210"/>
            <a:ext cx="384021" cy="41139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3201BDF-96BA-4EC6-A007-87619043446C}"/>
              </a:ext>
            </a:extLst>
          </p:cNvPr>
          <p:cNvSpPr txBox="1"/>
          <p:nvPr/>
        </p:nvSpPr>
        <p:spPr>
          <a:xfrm>
            <a:off x="1192098" y="1962177"/>
            <a:ext cx="91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Szczegółowe kryteria środowiskowe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2DD7C2-51B7-4D3D-8778-CA8BD73EBC5E}"/>
              </a:ext>
            </a:extLst>
          </p:cNvPr>
          <p:cNvSpPr txBox="1"/>
          <p:nvPr/>
        </p:nvSpPr>
        <p:spPr>
          <a:xfrm>
            <a:off x="1192098" y="2674677"/>
            <a:ext cx="91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Kryteria premiujące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2D9C035-2F8E-4F76-944C-ED3F2F933D80}"/>
              </a:ext>
            </a:extLst>
          </p:cNvPr>
          <p:cNvSpPr txBox="1"/>
          <p:nvPr/>
        </p:nvSpPr>
        <p:spPr>
          <a:xfrm>
            <a:off x="2637086" y="5304758"/>
            <a:ext cx="6630002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142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ramach kryteriów premiujących nadawane są punkty,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decydujące o kolejności przysługiwania wsparcia.</a:t>
            </a:r>
          </a:p>
        </p:txBody>
      </p:sp>
    </p:spTree>
    <p:extLst>
      <p:ext uri="{BB962C8B-B14F-4D97-AF65-F5344CB8AC3E}">
        <p14:creationId xmlns:p14="http://schemas.microsoft.com/office/powerpoint/2010/main" val="511085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8" y="6081865"/>
            <a:ext cx="790916" cy="776133"/>
            <a:chOff x="10856919" y="-2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0856919" y="-2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0992095" y="180422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68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278859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63806" y="1270050"/>
            <a:ext cx="931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Zgodność z ramami czasowymi planu rozwojowego: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Spełnione, jeśli realizacja przedsięwzięcia rozpoczęła się nie wcześniej niż od 01.02.2020 r. i zakończy się nie później niż do 30.11.2025 r.</a:t>
            </a: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409C1EF-923F-4D51-8442-283CE61A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070127"/>
            <a:ext cx="384021" cy="41139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1DB44AB-53D1-4CF3-B565-CBD369A66CBB}"/>
              </a:ext>
            </a:extLst>
          </p:cNvPr>
          <p:cNvSpPr txBox="1"/>
          <p:nvPr/>
        </p:nvSpPr>
        <p:spPr>
          <a:xfrm>
            <a:off x="1763806" y="3099674"/>
            <a:ext cx="9311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Zgodność z planem rozwojowym,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spełnione, jeśli:</a:t>
            </a: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Przedsięwzięcie jest zgodne z rodzajem przedsięwzięć przewidzianym w opisie inwestycji B3.3.1;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Ostateczny odbiorca składający wniosek o objęcie wsparciem jest uprawniony do ubiegania się o przyznanie dofinansowania i nie jest wykluczony z dofinansowania na podstawie art. 207 ustawy z dnia 27 sierpnia 2009 r. o finansach publicznych (Dz. U. z 2024 r. poz. 1530, z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późn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zm.).</a:t>
            </a: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61619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0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950653" y="476264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 udziela się: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083BCC9-5AA5-4F08-AE64-65FA711F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83" y="1486035"/>
            <a:ext cx="384021" cy="384021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FBE703AD-2DF7-4BA2-8358-93AF92B6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83" y="2428633"/>
            <a:ext cx="384021" cy="384021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B687843-469C-4599-94AC-2F492A6C6771}"/>
              </a:ext>
            </a:extLst>
          </p:cNvPr>
          <p:cNvSpPr txBox="1"/>
          <p:nvPr/>
        </p:nvSpPr>
        <p:spPr>
          <a:xfrm>
            <a:off x="1680617" y="2371471"/>
            <a:ext cx="946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przedsięwzięcia, których realizacja rozpoczęła się nie wcześniej niż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lutego 2020 r.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zakończy się nie później niż do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 listopada 2025 r.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endParaRPr lang="pl-PL" sz="2400" dirty="0"/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18200A46-EA89-4C5D-9081-8361F04F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82" y="3494283"/>
            <a:ext cx="384021" cy="384021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D232E9E2-CEA9-418D-89CA-8C7E0B07E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83" y="4559933"/>
            <a:ext cx="384021" cy="384021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5F95F6A-2BE6-4307-B799-3786E4623F08}"/>
              </a:ext>
            </a:extLst>
          </p:cNvPr>
          <p:cNvSpPr txBox="1"/>
          <p:nvPr/>
        </p:nvSpPr>
        <p:spPr>
          <a:xfrm>
            <a:off x="1680617" y="4560661"/>
            <a:ext cx="9468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wysokości do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100 %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kosztów kwalifikowalnych.</a:t>
            </a:r>
            <a:endParaRPr lang="pl-PL" sz="24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13B473F8-BFE3-425E-A2CB-7D5135B63BFB}"/>
              </a:ext>
            </a:extLst>
          </p:cNvPr>
          <p:cNvSpPr txBox="1"/>
          <p:nvPr/>
        </p:nvSpPr>
        <p:spPr>
          <a:xfrm>
            <a:off x="1681903" y="3429000"/>
            <a:ext cx="946804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Jeżeli wnioskodawca zobowiąże się, że co najmniej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dnia upływu 5 lat od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dnia zawarcia umowy, będzie </a:t>
            </a:r>
            <a:r>
              <a:rPr lang="pl-PL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utrzymywał efekty realizacji przedsięwzięcia.</a:t>
            </a:r>
            <a:endParaRPr lang="pl-PL" sz="2400" b="1" u="sng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8770DC6-1B2E-4FD2-9A6E-7FCA1F99AEC2}"/>
              </a:ext>
            </a:extLst>
          </p:cNvPr>
          <p:cNvSpPr txBox="1"/>
          <p:nvPr/>
        </p:nvSpPr>
        <p:spPr>
          <a:xfrm>
            <a:off x="1680617" y="1486035"/>
            <a:ext cx="9468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realizacje przedsięwzięć na obszarze należącym do gminy: </a:t>
            </a:r>
          </a:p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wiejskiej, miejsko-wiejskiej lub miejskiej do 5 tysięcy mieszkańców, </a:t>
            </a:r>
          </a:p>
        </p:txBody>
      </p:sp>
    </p:spTree>
    <p:extLst>
      <p:ext uri="{BB962C8B-B14F-4D97-AF65-F5344CB8AC3E}">
        <p14:creationId xmlns:p14="http://schemas.microsoft.com/office/powerpoint/2010/main" val="27294407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12633" y="6081865"/>
            <a:ext cx="790916" cy="776133"/>
            <a:chOff x="10878920" y="-2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0878920" y="-2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057129" y="153795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69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510461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56788" y="1510461"/>
            <a:ext cx="9311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podwójnego finansowania: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Zakaz finansowania na ten sam cel w ramach planu rozwojowego lub innych unijnych programów instrumentów, funduszy w ramach budżetu Unii Europejskiej na realizację zakresu prac zakładanego w ramach realizacji przedsięwzięcia.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etapie oceny wniosku o objęcie wsparciem na podstawie co najmniej oświadczenie o braku podwójnego finansowania przedsięwzięcia złożone przez ostatecznego odbiorcę.</a:t>
            </a: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409C1EF-923F-4D51-8442-283CE61A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4217083"/>
            <a:ext cx="384021" cy="41139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1DB44AB-53D1-4CF3-B565-CBD369A66CBB}"/>
              </a:ext>
            </a:extLst>
          </p:cNvPr>
          <p:cNvSpPr txBox="1"/>
          <p:nvPr/>
        </p:nvSpPr>
        <p:spPr>
          <a:xfrm>
            <a:off x="1763806" y="4217083"/>
            <a:ext cx="93117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Spójność informacji zawartych we wniosku o objęcie wsparciem, załącznikach do wniosku o objęcie wsparciem: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spójności informacji zawartych we wniosku o objęcie wsparciem, oświadczeniach oraz załącznikach do wniosku o objęcie wsparciem.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76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9458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70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064355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63806" y="1064355"/>
            <a:ext cx="9311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Zachowanie zgodności z zasadą równości szans i niedyskryminacji oraz zasadą równości szans kobiet i mężczyzn: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ostateczny odbiorca wsparcia zobowiązał się do stosowania zasad uniwersalnego projektowania i racjonalnych usprawnień zapewniających dostępność oraz możliwości korzystania ze wspieranej infrastruktury, w szczególności poprzez zastosowanie Standardów dostępności dla polityki spójności na lata 2021-2027.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oświadczenia – zał. nr 5 do Regulaminu.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409C1EF-923F-4D51-8442-283CE61A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449657"/>
            <a:ext cx="384021" cy="41139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1DB44AB-53D1-4CF3-B565-CBD369A66CBB}"/>
              </a:ext>
            </a:extLst>
          </p:cNvPr>
          <p:cNvSpPr txBox="1"/>
          <p:nvPr/>
        </p:nvSpPr>
        <p:spPr>
          <a:xfrm>
            <a:off x="1648185" y="3449657"/>
            <a:ext cx="93117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Właściwie określone wydatki kwalifikowalne: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Kwalifikowalności – koszty zgodne z katalogiem wynikającym z Regulaminu;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Adekwatności - koszty finansowane w ramach planu rozwojowego muszą być powiązane z realizacją prac stanowiących integralną część inwestycji i służą zapewnieniu osiągnięcia jej celów;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Racjonalności – na podstawie przedłożonej dokumentacji, uwzględnienie w realizacji przedsięwzięć właściwych przepisów o zamówieniach publicznych.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443011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467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72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" name="Obraz 20">
            <a:extLst>
              <a:ext uri="{FF2B5EF4-FFF2-40B4-BE49-F238E27FC236}">
                <a16:creationId xmlns:a16="http://schemas.microsoft.com/office/drawing/2014/main" id="{F409C1EF-923F-4D51-8442-283CE61A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3" y="1237246"/>
            <a:ext cx="384021" cy="411390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1DB44AB-53D1-4CF3-B565-CBD369A66CBB}"/>
              </a:ext>
            </a:extLst>
          </p:cNvPr>
          <p:cNvSpPr txBox="1"/>
          <p:nvPr/>
        </p:nvSpPr>
        <p:spPr>
          <a:xfrm>
            <a:off x="1221006" y="962098"/>
            <a:ext cx="93117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Zgodność z zasadą „niewyrządzania znaczącej szkody środowisku” (DNSH – „do no </a:t>
            </a:r>
            <a:r>
              <a:rPr lang="pl-PL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significant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b="1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harm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”):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Weryfikacji podlega w szczególności czy przedsięwzięcie: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zgodne z wymogami określonymi w wytycznych technicznych "Nie wyrządzaj znacznej szkody" (2021/C 58/01), prawodawstwem UE w zakresie ochrony środowiska, w tym z dyrektywą OOŚ (2014/52/UE), ramową dyrektywą wodną (2000/60/WE),dyrektywą 2009/147/WE w sprawie ochrony dzikiego ptactwa (dyrektywa ptasia) oraz dyrektywą 92/43/EWG w sprawie ochrony siedlisk przyrodniczych oraz dzikiej fauny i flory (dyrektywa siedliskowa);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prowadzą do pogorszenia stanu wód powierzchniowych i podziemnych oraz nie uniemożliwiają poprawy stanu lub potencjału ekologicznego jednolitych części wód, na które oddziałują;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1600" b="1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podstawie: </a:t>
            </a:r>
            <a:endParaRPr lang="pl-PL" sz="16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Decyzji o środowiskowych uwarunkowaniach (jeśli wymagana);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Pozwolenia wodnoprawnego (jeśli wymagana);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Innych dokumentów potwierdzających zgodność z zasadą DNSH - w szczególności, których konieczność uzyskania wynika z przepisów krajowych.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Formularz w zakresie zgodności z regulacjami dot. ochrony środowiska – Załącznik nr 7 do Regulaminu.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429227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800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101875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72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41" y="591330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195988" y="575857"/>
            <a:ext cx="98000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Zgodność z zasadą zrównoważonego rozwoju – racjonalne wykorzystywanie zasobów naturalnych: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przedsięwzięcie obejmuje finansowanie działań minimalizujących oddziaływanie działalności człowieka na środowisko.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Zasada zrównoważonego rozwoju zachowana przy założeniu działań ukierunkowanych na przynajmniej jeden z celów: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Racjonalne gospodarowanie zasobami,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Ograniczenie presji na środowisko,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Uwzględnianie efektów środowiskowych w zarządzaniu,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Podnoszenie świadomości ekologicznej społeczeństwa,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Unikanie poboru wody - gdy stan lub potencjał danych części wód (powierzchniowych lub podziemnych) jest gorszy niż dobry lub gdy przewiduje się (w kontekście nasilających się zmian klimatycznych), że będzie on gorszy niż dobry -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weryfikowane poprzez wymóg dołączenia do wniosku kopii pozwolenia wodnoprawnego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(jeżeli wynika to z przepisów krajowych) lub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dokumentu potwierdzającego zaopiniowanie planowanych inwestycji przez właściwy organ ochrony środowiska, Państwowej Inspekcji Sanitarnej oraz organ do spraw zgód wodnoprawnych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oświadczenia – zał. nr 5 do Regulaminu.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728178" y="-24701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21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73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064355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25080" y="1064355"/>
            <a:ext cx="9311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Zgodność z zasadą długotrwałego wpływu przedsięwzięcia na wydajność </a:t>
            </a:r>
            <a:b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odporność gospodarki polskiej: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realizacja przedsięwzięcia zapewnia efekty długoterminowe - przekraczające ramy czasowe obowiązywania RRF i nie ma charakteru powtarzających się krajowych wydatków budżetowych.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Zasada ta jest zachowana jeśli OOW zobowiązał się, że przedsięwzięcie zostanie objęte 5 – letnim okresem trwałości liczonym od daty zawarcia umowy.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oświadczenia – zał. nr 5 do Regulaminu.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409C1EF-923F-4D51-8442-283CE61A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957148"/>
            <a:ext cx="384021" cy="411390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690371" y="443011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60E3669-F8FC-477E-B4C5-D4C10DA859E8}"/>
              </a:ext>
            </a:extLst>
          </p:cNvPr>
          <p:cNvSpPr txBox="1"/>
          <p:nvPr/>
        </p:nvSpPr>
        <p:spPr>
          <a:xfrm>
            <a:off x="1725080" y="3957148"/>
            <a:ext cx="93117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Wpływ na wskaźniki i cele inwestycji w planie rozwojowym i RRF: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we wniosku o objęcie przedsięwzięcia wsparciem OOW wskazał pozytywny wpływ na realizację wskaźnika: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inwestycji „Obszar gruntów rolnych lub leśnych (w hektarach) korzystających ulepszonego potencjału retencyjnego” oraz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„Ludność korzystająca ze środków ochrony przed powodziami, pożarami lasów i innymi klęskami żywiołowymi związanymi z klimatem”</a:t>
            </a:r>
          </a:p>
        </p:txBody>
      </p:sp>
    </p:spTree>
    <p:extLst>
      <p:ext uri="{BB962C8B-B14F-4D97-AF65-F5344CB8AC3E}">
        <p14:creationId xmlns:p14="http://schemas.microsoft.com/office/powerpoint/2010/main" val="41350648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74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503873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25080" y="1475745"/>
            <a:ext cx="9311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Adekwatność wskaźników własnych przedsięwzięcia: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we wniosku o objęcie przedsięwzięcia wsparciem OOW wskazał pozytywny wpływ na realizację wskaźników własnych: „liczba wybudowanych, przebudowanych, odbudowanych, rozbudowanych urządzeń melioracji wodnych lub małych urządzeń wodnych”.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Horyzontalne kryteria wyboru przedsięwzięć: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612BDBB-63C8-402A-AA81-3468252F8F7F}"/>
              </a:ext>
            </a:extLst>
          </p:cNvPr>
          <p:cNvSpPr txBox="1"/>
          <p:nvPr/>
        </p:nvSpPr>
        <p:spPr>
          <a:xfrm>
            <a:off x="1725080" y="3405971"/>
            <a:ext cx="9311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Sytuacja finansowa ostatecznego odbiorcy i wykonalność finansowa przedsięwzięcia: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Weryfikowane na podstawie oświadczenia jest czy sytuacja finansowa ostatecznego odbiorcy nie zagraża realizacji i utrzymaniu rezultatów przedsięwzięcia oraz czy przedstawione zostały wiarygodne źródła współfinansowania przedsięwzięcia.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oświadczenia – zał. nr 5 do Regulaminu.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097462A-3A06-4D2C-80BF-0D292743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3405971"/>
            <a:ext cx="384021" cy="4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551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75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374177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55677" y="1335971"/>
            <a:ext cx="9311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Zasięg terytorialny Kryterium: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przedsięwzięcie realizowane jest na terenie gminy miejskiej do 5 tys. mieszkańców lub gminy wiejskiej lub gminy miejsko-wiejskiej.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Szczegółowe kryteria środowiskowe: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505533A9-BB7E-4148-B837-6C850996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2669147"/>
            <a:ext cx="384021" cy="41139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BC53DC8-C384-493A-9AB2-198E7A670F36}"/>
              </a:ext>
            </a:extLst>
          </p:cNvPr>
          <p:cNvSpPr txBox="1"/>
          <p:nvPr/>
        </p:nvSpPr>
        <p:spPr>
          <a:xfrm>
            <a:off x="1755677" y="2649135"/>
            <a:ext cx="9311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Przedsięwzięcie zaliczane do małej retencji: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urządzeń melioracji wodnych;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zbiorników retencyjnych o pojemności zbiornika do 500 tys. m3, a w przypadku zbiorników kopanych o pojemności zbiornika do 50 tys. m3;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urządzeń piętrzących na ciekach wodnych o szerokości koryta cieku do 5 m oraz piętrzeń o wysokości piętrzenia nieprzekraczającej 3 m i umożliwiających migrację ryb</a:t>
            </a:r>
          </a:p>
        </p:txBody>
      </p:sp>
    </p:spTree>
    <p:extLst>
      <p:ext uri="{BB962C8B-B14F-4D97-AF65-F5344CB8AC3E}">
        <p14:creationId xmlns:p14="http://schemas.microsoft.com/office/powerpoint/2010/main" val="3794351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76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475745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551660" y="1483810"/>
            <a:ext cx="93117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Wzmacnianie odporności na zmiany klimatu: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przedsięwzięcie nie spowoduje degradacji gleb organicznych poprzez: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przeznaczanie ich na cele nierolnicze lub nieleśne,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wydobycie materii organicznej na skutek budowy stawów lub innych zbiorników kopanych,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zwiększenia odpływu wody z torfowisk i terenów bagiennych.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Szczegółowe kryteria środowiskowe: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00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77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064355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661746" y="1080013"/>
            <a:ext cx="93750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Rozwiązania oparte na przyrodzie (ilość punktów 0/5/30):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przedsięwzięcie obejmuje rozwiązania oparte na przyrodzie -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naturalne procesy ekosystemowe: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przywracaniu naturalnych cech krajobrazu i bioróżnorodności; utrzymaniu cech krajobrazu, w tym tworzeniu terenów podmokłych, dzikiej roślinności między polami a zbiornikami i ciekami wodnymi; budowie drewnianych umocnień brzegów z kłód; umocnieniu dna w formie sztucznych bystrzy imitujących naturalne odcinki przełomowe; umocnieniu brzegów przez nasadzenia drzew; przebudowie betonowych progów przegradzających; rzekę na kamienne bystrza; przywracaniu łączności starorzeczy z korytem głównym; tworzeniu miedz śródpolnych przy ciekach; tworzeniu zielono-błękitnej infrastruktury na terenach;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Dla projektów, które zawierają: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wyłącznie rozwiązania oparte na przyrodzie – 30 punktów,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zarówno rozwiązania oparte na przyrodzie jak i rozwiązania techniczne – 5 punktów,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wyłącznie rozwiązania techniczne – 0 punktów.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pisma sporządzonego przez wnioskodawcę z informacjami o rozwiązaniach opartych na przyrodzie.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Kryteria premiujące: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8120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78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661634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25080" y="1584067"/>
            <a:ext cx="93117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Przedsięwzięcie jest realizowane w powiatach o dużym znaczeniu rolnictwa Kryterium (ilość punktów 0/5):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przedsięwzięcie jest realizowane na terenie powiatu, gdzie udział powierzchni użytków rolnych w powierzchni ogółem powiatu wynosi pow. 50%.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pisma właściwego dla miejsca realizacji przedsięwzięcia starosty.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56793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Kryteria premiujące: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777D807-CC45-4A79-8798-5B5347144CEB}"/>
              </a:ext>
            </a:extLst>
          </p:cNvPr>
          <p:cNvSpPr txBox="1"/>
          <p:nvPr/>
        </p:nvSpPr>
        <p:spPr>
          <a:xfrm>
            <a:off x="1725080" y="3669460"/>
            <a:ext cx="9311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beneficjenta w lokalnym planowaniu gospodarki wodnej (ilość punktów 0/5):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czy beneficjent jest członkiem Lokalnego Partnerstwa Wodnego rozumianego jako dobrowolnego formalnego lub nieformalnego zrzeszenia osób i podmiotów zaangażowanych w gospodarowanie wodą na terenie danego powiatu, utworzonego z udziałem Wojewódzkiego Ośrodka Doradztwa Rolniczego.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uchwały rady miejskiej/ gminy lub list intencyjny lub podpisany przez przedstawiciela gminy lub inny dokument potwierdzający przystąpienie wnioskodawcy do LPW.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ACBC7CB-0B55-4199-93F9-FE3F7CC3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666055"/>
            <a:ext cx="384021" cy="4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1053461" y="601830"/>
            <a:ext cx="1019800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Wsparcia udziela się:</a:t>
            </a: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083BCC9-5AA5-4F08-AE64-65FA711F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33" y="1523185"/>
            <a:ext cx="384021" cy="384021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3A458B-3253-44EC-B6AD-630C77022DD3}"/>
              </a:ext>
            </a:extLst>
          </p:cNvPr>
          <p:cNvSpPr txBox="1"/>
          <p:nvPr/>
        </p:nvSpPr>
        <p:spPr>
          <a:xfrm>
            <a:off x="906654" y="1480964"/>
            <a:ext cx="10824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</a:rPr>
              <a:t>Jeżeli dla urządzenia wodnego lub urządzenia melioracji wodnych lub zespołu tych urządzeń, określono </a:t>
            </a:r>
          </a:p>
          <a:p>
            <a:pPr algn="just">
              <a:lnSpc>
                <a:spcPts val="1960"/>
              </a:lnSpc>
            </a:pPr>
            <a:r>
              <a:rPr lang="pl-PL" b="1" dirty="0">
                <a:solidFill>
                  <a:srgbClr val="263779"/>
                </a:solidFill>
              </a:rPr>
              <a:t>wskaźnik B23L - Obszar gruntów rolnych/leśnych (w hektarach) korzystających z ulepszonej retencji wody,</a:t>
            </a:r>
            <a:endParaRPr lang="pl-PL" b="1" u="sng" dirty="0">
              <a:solidFill>
                <a:srgbClr val="263779"/>
              </a:solidFill>
            </a:endParaRPr>
          </a:p>
          <a:p>
            <a:pPr algn="just">
              <a:lnSpc>
                <a:spcPts val="1960"/>
              </a:lnSpc>
            </a:pPr>
            <a:r>
              <a:rPr lang="pl-PL" b="1" u="sng" dirty="0">
                <a:solidFill>
                  <a:srgbClr val="263779"/>
                </a:solidFill>
              </a:rPr>
              <a:t>wyliczany wg: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C678B62-8649-44CE-B31D-709320699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72364"/>
              </p:ext>
            </p:extLst>
          </p:nvPr>
        </p:nvGraphicFramePr>
        <p:xfrm>
          <a:off x="972677" y="2548925"/>
          <a:ext cx="1007213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068">
                  <a:extLst>
                    <a:ext uri="{9D8B030D-6E8A-4147-A177-3AD203B41FA5}">
                      <a16:colId xmlns:a16="http://schemas.microsoft.com/office/drawing/2014/main" val="2990358805"/>
                    </a:ext>
                  </a:extLst>
                </a:gridCol>
                <a:gridCol w="5036068">
                  <a:extLst>
                    <a:ext uri="{9D8B030D-6E8A-4147-A177-3AD203B41FA5}">
                      <a16:colId xmlns:a16="http://schemas.microsoft.com/office/drawing/2014/main" val="97962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Dla urządzeń objętych odrębną decyzją </a:t>
                      </a:r>
                      <a:b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o udzieleniu pozwolenia wodnoprawnego, </a:t>
                      </a:r>
                      <a:b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o którym mowa w art. 389 pkt 6 Prawa wodnego</a:t>
                      </a:r>
                      <a:endParaRPr lang="pl-PL" sz="1800" dirty="0">
                        <a:effectLst/>
                        <a:latin typeface="Lato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Na podstawie powierzchni gruntów rolnych i gruntów leśnych, które objęte są zasięgiem odziaływania określonym w tej decyzji</a:t>
                      </a:r>
                      <a:endParaRPr lang="pl-PL" dirty="0">
                        <a:solidFill>
                          <a:srgbClr val="26377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10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Dla urządzeń objętego odrębnym skutecznym zgłoszeniem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wodnoprawnym, o którym mowa w art. 394 pkt 9 lub 10 Prawa wodnego</a:t>
                      </a:r>
                      <a:endParaRPr lang="pl-PL" sz="1800" dirty="0">
                        <a:effectLst/>
                        <a:latin typeface="Lato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Na podstawie gruntów rolnych i gruntów leśnych, które objęte są zasięgiem odziaływania określonym w tym zgłoszeniu</a:t>
                      </a:r>
                      <a:endParaRPr lang="pl-PL" dirty="0">
                        <a:solidFill>
                          <a:srgbClr val="2637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1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Dla urządzeń odrębnym skutecznym</a:t>
                      </a:r>
                      <a:endParaRPr lang="pl-PL" sz="1800" dirty="0">
                        <a:effectLst/>
                        <a:latin typeface="Lato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powiadomieniem, o którym mowa w art. 395a ust. 1 pkt 1 Prawa wodnego</a:t>
                      </a:r>
                      <a:endParaRPr lang="pl-PL" dirty="0">
                        <a:solidFill>
                          <a:srgbClr val="2637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rgbClr val="263779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Na podstawie powierzchni gruntów rolnych lub gruntów leśnych obejmujących działki ewidencyjne, o których mowa w art. 395a ust. 2 lit. d Prawa wodnego</a:t>
                      </a:r>
                      <a:endParaRPr lang="pl-PL" dirty="0">
                        <a:solidFill>
                          <a:srgbClr val="26377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82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920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79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5B573941-E86C-4E0E-B35E-6CCB0BFD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652787"/>
            <a:ext cx="384021" cy="411390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CBD97A0-74F9-4471-9CAE-F580D12B1ED8}"/>
              </a:ext>
            </a:extLst>
          </p:cNvPr>
          <p:cNvSpPr txBox="1"/>
          <p:nvPr/>
        </p:nvSpPr>
        <p:spPr>
          <a:xfrm>
            <a:off x="1725080" y="1652787"/>
            <a:ext cx="9311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społeczeństwa w określaniu potrzeb w zakresie gospodarowania wodą (ilość punktów 0/5):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Weryfikowane jest czy przedsięwzięcie zostało ujęte w Planie wieloletnim Lokalnego Partnerstwa Wodnego jako inwestycja na terenie działania danego LPW.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Weryfikacja na podstawie informacji we wniosku o udzielenie wsparcia czy zakres rzeczowy przedsięwzięcia znajduje się we właściwym dla miejsca realizacji przedsięwzięcia wieloletnim planie strategicznym wskazanym pod adresem internetowym: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https://woda.cdr.gov.pl/index.php/lokalne-partnerstwa-ds-wody/mapa-lokalizacji-lpw.</a:t>
            </a: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71D6AAD-8404-4300-AA9F-9F6FED1C5E1E}"/>
              </a:ext>
            </a:extLst>
          </p:cNvPr>
          <p:cNvSpPr txBox="1"/>
          <p:nvPr/>
        </p:nvSpPr>
        <p:spPr>
          <a:xfrm>
            <a:off x="883338" y="507010"/>
            <a:ext cx="931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Kryteria premiujące:</a:t>
            </a:r>
            <a:endParaRPr lang="pl-PL" sz="28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32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80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62D637D-F64C-4137-BC26-9CD057B422C0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</p:spTree>
    <p:extLst>
      <p:ext uri="{BB962C8B-B14F-4D97-AF65-F5344CB8AC3E}">
        <p14:creationId xmlns:p14="http://schemas.microsoft.com/office/powerpoint/2010/main" val="4694439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81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6F4503E5-20AF-42B6-865F-4E44E826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3" y="1219815"/>
            <a:ext cx="384021" cy="384021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B480BE8-8A0E-40A8-AB81-91716B21406D}"/>
              </a:ext>
            </a:extLst>
          </p:cNvPr>
          <p:cNvSpPr txBox="1"/>
          <p:nvPr/>
        </p:nvSpPr>
        <p:spPr>
          <a:xfrm>
            <a:off x="1688039" y="1219815"/>
            <a:ext cx="97475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Wsparcia udziela się jeżeli: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Wniosek jest kompletny i poprawny oraz zawiera wszystkie niezbędne załączniki wymienione w § 2 ust. 7;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spełnia warunki udzielenia wsparcia;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Przedsięwzięcie spełnia wszystkie Horyzontalne kryteria wyboru przedsięwzięć i Szczegółowe kryteria środowiskowe w kryteriach wyboru przedsięwzięć;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kwota przeznaczona na wsparcie przedsięwzięć, jest wystarczająca do objęcia przedsięwzięcia wsparciem po uwzględnieniu łącznej wysokości wnioskowanego wsparcia w zakresie przedsięwzięć, którym wsparcie może być udzielone ze względu na spełnienie warunków wskazanych w pkt 1-3, oraz którym przysługuje wsparcie w pierwszej kolejności przy zastosowaniu ust. 2.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8492FB0-EDCF-4BB9-BFC2-0DE498BDC0B8}"/>
              </a:ext>
            </a:extLst>
          </p:cNvPr>
          <p:cNvSpPr txBox="1"/>
          <p:nvPr/>
        </p:nvSpPr>
        <p:spPr>
          <a:xfrm>
            <a:off x="690371" y="417923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</p:spTree>
    <p:extLst>
      <p:ext uri="{BB962C8B-B14F-4D97-AF65-F5344CB8AC3E}">
        <p14:creationId xmlns:p14="http://schemas.microsoft.com/office/powerpoint/2010/main" val="112525227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82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Obraz 14">
            <a:extLst>
              <a:ext uri="{FF2B5EF4-FFF2-40B4-BE49-F238E27FC236}">
                <a16:creationId xmlns:a16="http://schemas.microsoft.com/office/drawing/2014/main" id="{18AD0B8C-8BE8-4BC4-9451-882ED794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4" y="1454191"/>
            <a:ext cx="384021" cy="3840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D4E31A7-8028-4D7E-9DCA-C8B6AAED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63" y="3641312"/>
            <a:ext cx="384021" cy="38402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D306C0E-C9F2-471C-BBED-475D55B6BEF6}"/>
              </a:ext>
            </a:extLst>
          </p:cNvPr>
          <p:cNvSpPr txBox="1"/>
          <p:nvPr/>
        </p:nvSpPr>
        <p:spPr>
          <a:xfrm>
            <a:off x="1606390" y="1462110"/>
            <a:ext cx="947843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złożenia przez wnioskodawcę w ramach naboru wniosków więcej niż jednego wniosku w odniesieniu do tego samego zakresu rzeczowego albo kolejnego projektu parasolowego, JW rozpatruje wyłącznie wniosek, który wpłynął jako pierwszy. 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Pozostałe wnioski JW pozostawia bez rozpatrzenia, o czym informuje wnioskodawcę przesyłając tą informację na adres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e-Doręczeń wnioskodawcy podany we wniosku.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FD2280C-E503-486F-88D6-234D4AF02DCC}"/>
              </a:ext>
            </a:extLst>
          </p:cNvPr>
          <p:cNvSpPr txBox="1"/>
          <p:nvPr/>
        </p:nvSpPr>
        <p:spPr>
          <a:xfrm>
            <a:off x="1573377" y="3704050"/>
            <a:ext cx="948247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JW ocenia wniosek w terminie nie dłuższym niż 60 dni od dnia zakończenia naboru wniosków.</a:t>
            </a: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FC314C81-1754-43BC-8DFB-0BDC5FE7442E}"/>
              </a:ext>
            </a:extLst>
          </p:cNvPr>
          <p:cNvSpPr txBox="1"/>
          <p:nvPr/>
        </p:nvSpPr>
        <p:spPr>
          <a:xfrm>
            <a:off x="1107174" y="572979"/>
            <a:ext cx="1002587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</p:spTree>
    <p:extLst>
      <p:ext uri="{BB962C8B-B14F-4D97-AF65-F5344CB8AC3E}">
        <p14:creationId xmlns:p14="http://schemas.microsoft.com/office/powerpoint/2010/main" val="42780458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93733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83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697B15A0-F268-4E1F-8937-EF9CF3C2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229335"/>
            <a:ext cx="384021" cy="384021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63C281E-D33C-4902-9C2D-EB38695BDE43}"/>
              </a:ext>
            </a:extLst>
          </p:cNvPr>
          <p:cNvSpPr txBox="1"/>
          <p:nvPr/>
        </p:nvSpPr>
        <p:spPr>
          <a:xfrm>
            <a:off x="1581708" y="1282853"/>
            <a:ext cx="989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stwierdzenia przez JW braków lub błędów we wniosku lub załącznikach do wniosku lub konieczności złożenia wyjaśnień –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jednokrotne wezwanie do uzupełnienia lub poprawienia wniosku lub załączników lub złożenia wyjaśnień, w terminie 7 dni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dnia przekazania wezwania za pomocą systemu CST2021, na konto wnioskodawcy. </a:t>
            </a:r>
            <a:endParaRPr lang="pl-PL" sz="2400" dirty="0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05FDE1E-D3E6-4353-B829-D2A11BEA7C4E}"/>
              </a:ext>
            </a:extLst>
          </p:cNvPr>
          <p:cNvSpPr txBox="1"/>
          <p:nvPr/>
        </p:nvSpPr>
        <p:spPr>
          <a:xfrm>
            <a:off x="1581708" y="4419636"/>
            <a:ext cx="9822003" cy="95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 datę doręczenia wnioskodawcy wezwania uznaje się dzień przekazania przez JW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 pośrednictwem systemu CST2021 tego wezwania oraz wniosku w celu jego uzupełnienia lub poprawy lub złożenia wyjaśnień.</a:t>
            </a:r>
            <a:endParaRPr lang="pl-PL" sz="2400" dirty="0"/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0ADB6EDB-F35B-4AE9-9EFF-8EB1D61F1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1" y="5464358"/>
            <a:ext cx="384021" cy="384021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FD57110D-82E5-4B0C-8383-0AC4E9111E69}"/>
              </a:ext>
            </a:extLst>
          </p:cNvPr>
          <p:cNvSpPr txBox="1"/>
          <p:nvPr/>
        </p:nvSpPr>
        <p:spPr>
          <a:xfrm>
            <a:off x="1581708" y="5456342"/>
            <a:ext cx="98956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Wezwanie określa wyłącznie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zakres uzupełnień/ poprawy wniosku lub załączników do wniosku/ złożenie wyjaśnień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oraz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termin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dokonanie tych uzupełnień/ poprawy/ złożenie wyjaśnień.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6E87C285-33BD-481B-A625-F8F42097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1" y="4419636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D32D0A1-FDB7-4B2D-914F-6007A5E31EB7}"/>
              </a:ext>
            </a:extLst>
          </p:cNvPr>
          <p:cNvSpPr txBox="1"/>
          <p:nvPr/>
        </p:nvSpPr>
        <p:spPr>
          <a:xfrm>
            <a:off x="1201472" y="414269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A8CB40F-7DF1-40D7-8B34-9FBC963FCBE0}"/>
              </a:ext>
            </a:extLst>
          </p:cNvPr>
          <p:cNvSpPr/>
          <p:nvPr/>
        </p:nvSpPr>
        <p:spPr>
          <a:xfrm>
            <a:off x="2742789" y="2577893"/>
            <a:ext cx="7573512" cy="175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60"/>
              </a:lnSpc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wzywa się do uzupełnienia informacji oraz załączników </a:t>
            </a:r>
          </a:p>
          <a:p>
            <a:pPr algn="ctr">
              <a:lnSpc>
                <a:spcPts val="1960"/>
              </a:lnSpc>
              <a:spcAft>
                <a:spcPts val="600"/>
              </a:spcAft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dot. kryteriów premiujących. </a:t>
            </a:r>
          </a:p>
          <a:p>
            <a:pPr algn="ctr">
              <a:lnSpc>
                <a:spcPts val="1960"/>
              </a:lnSpc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Jeżeli wniosek lub dołączone do niego dokumenty nie zawierają danych </a:t>
            </a:r>
          </a:p>
          <a:p>
            <a:pPr algn="ctr">
              <a:lnSpc>
                <a:spcPts val="1960"/>
              </a:lnSpc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niezbędnych do ustalenia liczby punktów za dane kryterium premiujące, </a:t>
            </a:r>
          </a:p>
          <a:p>
            <a:pPr algn="ctr">
              <a:lnSpc>
                <a:spcPts val="1960"/>
              </a:lnSpc>
              <a:spcAft>
                <a:spcPts val="600"/>
              </a:spcAft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przyznaje się punktów za to kryterium. </a:t>
            </a:r>
          </a:p>
        </p:txBody>
      </p:sp>
    </p:spTree>
    <p:extLst>
      <p:ext uri="{BB962C8B-B14F-4D97-AF65-F5344CB8AC3E}">
        <p14:creationId xmlns:p14="http://schemas.microsoft.com/office/powerpoint/2010/main" val="5080272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93733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84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77B65AAF-18E3-4206-A493-49DB73EB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71" y="1603943"/>
            <a:ext cx="384021" cy="384021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A9FA2C5-2FFD-4AB4-82A6-9DD97A700817}"/>
              </a:ext>
            </a:extLst>
          </p:cNvPr>
          <p:cNvSpPr txBox="1"/>
          <p:nvPr/>
        </p:nvSpPr>
        <p:spPr>
          <a:xfrm>
            <a:off x="1422194" y="1603943"/>
            <a:ext cx="947441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Dopuszcza się uzupełnienia lub poprawy wniosku lub załączników w zakresie wykraczającym poza zakres wskazany w wezwaniu, jeżeli poprawy lub uzupełnienia: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dotyczą oczywistych omyłek lub błędów rachunkowych lub językowych,</a:t>
            </a: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wynikają z uwzględnienia zgłoszonych w wezwaniu uwag i są konieczne celem zachowania spójności informacji zawartych w dokumentacji,</a:t>
            </a: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wynikają pośrednio ze zgłoszonych w wezwaniu uwag</a:t>
            </a:r>
          </a:p>
          <a:p>
            <a:pPr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 takim przypadku wnioskodawca zobowiązany jest poinformować JW o ww. uzupełnieniach lub poprawach oraz uzasadnić te uzupełnienia lub poprawy w piśmie, o którym mowa w § 2 ust. 7 pkt 10, pod rygorem ich pominięcia przy ocenie przedsięwzięcia.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8E04F20-1E6B-4D75-B60C-5E4BA12AB669}"/>
              </a:ext>
            </a:extLst>
          </p:cNvPr>
          <p:cNvSpPr txBox="1"/>
          <p:nvPr/>
        </p:nvSpPr>
        <p:spPr>
          <a:xfrm>
            <a:off x="911371" y="658492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</p:spTree>
    <p:extLst>
      <p:ext uri="{BB962C8B-B14F-4D97-AF65-F5344CB8AC3E}">
        <p14:creationId xmlns:p14="http://schemas.microsoft.com/office/powerpoint/2010/main" val="19793717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85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77B65AAF-18E3-4206-A493-49DB73EB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73" y="1324560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D3757E1-2C9B-4B93-A6DB-1A9DDB6D3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73" y="2135846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5FB2594-DBFB-4D89-A743-6368CC4826B8}"/>
              </a:ext>
            </a:extLst>
          </p:cNvPr>
          <p:cNvSpPr txBox="1"/>
          <p:nvPr/>
        </p:nvSpPr>
        <p:spPr>
          <a:xfrm>
            <a:off x="1610419" y="2135959"/>
            <a:ext cx="94744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Jeżeli wnioskodawca pomimo wezwania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uzupełni/ nie poprawi wniosku/ nie złoży wyjaśnień, lub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dokonane uzupełnienia/ poprawy/ złożone wyjaśnienia będą niepełne </a:t>
            </a:r>
          </a:p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wnioskodawca dokona uzupełnień lub zmian we wniosku i załącznikach, do których nie został wezwany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z zastrzeżeniem ust. 13,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jego wniosek zostanie oceniony w oparciu o dokumentację, którą dysponowało JW sprzed przekazania wezwania. </a:t>
            </a:r>
            <a:endParaRPr lang="pl-PL" sz="2400" b="1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A9FA2C5-2FFD-4AB4-82A6-9DD97A700817}"/>
              </a:ext>
            </a:extLst>
          </p:cNvPr>
          <p:cNvSpPr txBox="1"/>
          <p:nvPr/>
        </p:nvSpPr>
        <p:spPr>
          <a:xfrm>
            <a:off x="1610419" y="1405934"/>
            <a:ext cx="947441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weryfikacji wniosku JW ma możliwość przeprowadzenia czynności kontrolnych, w tym czynności w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miejscu realizacji przedsięwzięcia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45A58E7-9F69-48E1-9BE3-AD3542EEDD9F}"/>
              </a:ext>
            </a:extLst>
          </p:cNvPr>
          <p:cNvSpPr txBox="1"/>
          <p:nvPr/>
        </p:nvSpPr>
        <p:spPr>
          <a:xfrm>
            <a:off x="877505" y="7921684"/>
            <a:ext cx="98956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zobowiązany jest złożyć wyjaśnienia na piśmie, o którym mowa w § 2 ust. 7 pkt 10.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8E04F20-1E6B-4D75-B60C-5E4BA12AB669}"/>
              </a:ext>
            </a:extLst>
          </p:cNvPr>
          <p:cNvSpPr txBox="1"/>
          <p:nvPr/>
        </p:nvSpPr>
        <p:spPr>
          <a:xfrm>
            <a:off x="1110355" y="462771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94ACC7E-C4A5-4B12-A777-0956BDA4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24" y="3560663"/>
            <a:ext cx="8997054" cy="14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890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86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131209" y="649353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77B65AAF-18E3-4206-A493-49DB73EB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2" y="1308717"/>
            <a:ext cx="384021" cy="384021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A9FA2C5-2FFD-4AB4-82A6-9DD97A700817}"/>
              </a:ext>
            </a:extLst>
          </p:cNvPr>
          <p:cNvSpPr txBox="1"/>
          <p:nvPr/>
        </p:nvSpPr>
        <p:spPr>
          <a:xfrm>
            <a:off x="1219577" y="1308717"/>
            <a:ext cx="10032795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dokonaniu oceny wszystkich wniosków JW publikuje na swojej stronie internetowej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listę ocenionych wniosków </a:t>
            </a:r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zawierającą:</a:t>
            </a:r>
          </a:p>
          <a:p>
            <a:pPr algn="just">
              <a:lnSpc>
                <a:spcPts val="1960"/>
              </a:lnSpc>
            </a:pPr>
            <a:endParaRPr lang="pl-PL" u="sng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Wykaz przedsięwzięć wybranych do objęcia wsparciem z planu rozwojowego, </a:t>
            </a:r>
            <a:b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uszeregowanych z uwzględnieniem kolejności, o której mowa w §4 ust. 2 Regulaminu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Wykaz przedsięwzięć niewybranych do objęcia wsparciem, w tym:</a:t>
            </a:r>
          </a:p>
          <a:p>
            <a:pPr algn="just">
              <a:lnSpc>
                <a:spcPts val="1960"/>
              </a:lnSpc>
            </a:pPr>
            <a:endParaRPr lang="pl-PL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Niewybrane wyłącznie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względu na brak dostępności środków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uszeregowane w kolejności, o której mowa w §4  ust. 2,</a:t>
            </a:r>
          </a:p>
          <a:p>
            <a:pPr marL="285750" indent="-285750">
              <a:lnSpc>
                <a:spcPts val="1960"/>
              </a:lnSpc>
              <a:buFontTx/>
              <a:buChar char="-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Niewybrane ze względu na niespełnienie warunków, o których mowa w §4 ust. 1 pkt 1-3 Regulaminu (kompletność/ poprawność wniosku, warunki udzielenia wsparcia, horyzontalne kryteria wyboru i szczegółowe kryteria środowiskowe wyboru);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E21BEFB-5722-47B5-A4B6-32D504F79C84}"/>
              </a:ext>
            </a:extLst>
          </p:cNvPr>
          <p:cNvSpPr txBox="1"/>
          <p:nvPr/>
        </p:nvSpPr>
        <p:spPr>
          <a:xfrm>
            <a:off x="316252" y="443011"/>
            <a:ext cx="1076858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 – zakończenie oceny: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D759229-17E8-44DE-9B3C-656314DED13E}"/>
              </a:ext>
            </a:extLst>
          </p:cNvPr>
          <p:cNvSpPr/>
          <p:nvPr/>
        </p:nvSpPr>
        <p:spPr>
          <a:xfrm>
            <a:off x="1986491" y="2799488"/>
            <a:ext cx="7977308" cy="1562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Kolejności ustalona wg kryteriów premiujących.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pierwszej kolejności przedsięwzięcia z największą sumę punktów. </a:t>
            </a:r>
          </a:p>
          <a:p>
            <a:pPr algn="ctr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Gdy identyczna suma punktów – pierwszeństwo dla przedsięwzięć: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większą wartością wskaźnika B23L </a:t>
            </a:r>
          </a:p>
          <a:p>
            <a:pPr marL="342900" indent="-342900" algn="ctr">
              <a:buFont typeface="+mj-lt"/>
              <a:buAutoNum type="arabicParenR"/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wcześniejszym terminem złożenia wniosku.</a:t>
            </a:r>
          </a:p>
        </p:txBody>
      </p:sp>
    </p:spTree>
    <p:extLst>
      <p:ext uri="{BB962C8B-B14F-4D97-AF65-F5344CB8AC3E}">
        <p14:creationId xmlns:p14="http://schemas.microsoft.com/office/powerpoint/2010/main" val="31028463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87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Obraz 18">
            <a:extLst>
              <a:ext uri="{FF2B5EF4-FFF2-40B4-BE49-F238E27FC236}">
                <a16:creationId xmlns:a16="http://schemas.microsoft.com/office/drawing/2014/main" id="{77B65AAF-18E3-4206-A493-49DB73EB9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90" y="1214459"/>
            <a:ext cx="384021" cy="384021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7A9FA2C5-2FFD-4AB4-82A6-9DD97A700817}"/>
              </a:ext>
            </a:extLst>
          </p:cNvPr>
          <p:cNvSpPr txBox="1"/>
          <p:nvPr/>
        </p:nvSpPr>
        <p:spPr>
          <a:xfrm>
            <a:off x="1501007" y="1158352"/>
            <a:ext cx="947441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opublikowaniu listy, o której mowa w ust. 14, JW niezwłocznie przesyła do wnioskodawcy</a:t>
            </a:r>
          </a:p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 pośrednictwem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e-Doręczeń na adres podany we wniosku informację o:</a:t>
            </a:r>
          </a:p>
          <a:p>
            <a:pPr marL="342900" indent="-342900" algn="just">
              <a:lnSpc>
                <a:spcPts val="1960"/>
              </a:lnSpc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objęciu przedsięwzięcia wsparciem, lub</a:t>
            </a:r>
          </a:p>
          <a:p>
            <a:pPr marL="342900" indent="-342900" algn="just">
              <a:lnSpc>
                <a:spcPts val="1960"/>
              </a:lnSpc>
              <a:buAutoNum type="arabicParenR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nieobjęciu przedsięwzięcia wsparciem z podaniem przyczyny nieobjęcia przedsięwzięcia wsparciem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E21BEFB-5722-47B5-A4B6-32D504F79C84}"/>
              </a:ext>
            </a:extLst>
          </p:cNvPr>
          <p:cNvSpPr txBox="1"/>
          <p:nvPr/>
        </p:nvSpPr>
        <p:spPr>
          <a:xfrm>
            <a:off x="419059" y="362526"/>
            <a:ext cx="109638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Tryb oceny wniosków – zakończenie oceny: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30F4BDF-CFFA-407D-AE8E-EC488E40A70A}"/>
              </a:ext>
            </a:extLst>
          </p:cNvPr>
          <p:cNvSpPr txBox="1"/>
          <p:nvPr/>
        </p:nvSpPr>
        <p:spPr>
          <a:xfrm>
            <a:off x="1501007" y="2718756"/>
            <a:ext cx="947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uwolnienia kwoty na wsparcie przedsięwzięć w wyniku rezygnacji z zawarcia umowy przez wnioskodawcę, możliwe jest objęcie wsparciem przedsięwzięć, niewybrane uprzednio do dofinansowania wyłącznie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względu na brak dostępności środków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1706775-2DC8-4BB3-850E-C6ECEB2D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" y="2639314"/>
            <a:ext cx="384021" cy="384021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66AE875-7216-4AE5-9C95-04EB2F271B7C}"/>
              </a:ext>
            </a:extLst>
          </p:cNvPr>
          <p:cNvSpPr txBox="1"/>
          <p:nvPr/>
        </p:nvSpPr>
        <p:spPr>
          <a:xfrm>
            <a:off x="1522554" y="3980375"/>
            <a:ext cx="94744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zwolnienia środków JW dokonuje aktualizacji listy, poprzez umieszczenie następnego w kolejności przedsięwzięcia/przedsięwzięć w wykazie do objęcia wsparciem oraz publikuje na swojej stronie internetowej zaktualizowaną w ten sposób listę.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17D1C23-9795-408C-ABEC-C23B4EE28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" y="3986478"/>
            <a:ext cx="384021" cy="38402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B6EF5E9-EF95-4B54-9417-7D4FA7B3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" y="5121362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9412F5D-F509-4863-86F1-8583045E4EB2}"/>
              </a:ext>
            </a:extLst>
          </p:cNvPr>
          <p:cNvSpPr txBox="1"/>
          <p:nvPr/>
        </p:nvSpPr>
        <p:spPr>
          <a:xfrm>
            <a:off x="1501007" y="5121362"/>
            <a:ext cx="94744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Wnioskodawca, którego przedsięwzięcie uzyskało status przedsięwzięcia wybranego do objęcia wsparciem, niezwłocznie po opublikowaniu zaktualizowanej w sposób, zostaje poinformowany o wybraniu przedsięwzięcia do objęcia wsparciem na adres podany we wniosku.</a:t>
            </a:r>
          </a:p>
        </p:txBody>
      </p:sp>
    </p:spTree>
    <p:extLst>
      <p:ext uri="{BB962C8B-B14F-4D97-AF65-F5344CB8AC3E}">
        <p14:creationId xmlns:p14="http://schemas.microsoft.com/office/powerpoint/2010/main" val="10176667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8" y="6088249"/>
            <a:ext cx="790916" cy="776133"/>
            <a:chOff x="10856919" y="6382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0856919" y="6382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008751" y="163615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88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DF7D7CDC-0475-414A-9C12-A012BF258E46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Ponowna ocena przedsięwzięcia</a:t>
            </a:r>
          </a:p>
        </p:txBody>
      </p:sp>
    </p:spTree>
    <p:extLst>
      <p:ext uri="{BB962C8B-B14F-4D97-AF65-F5344CB8AC3E}">
        <p14:creationId xmlns:p14="http://schemas.microsoft.com/office/powerpoint/2010/main" val="2182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-9367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D69BF641-306F-4429-AB3B-AA0D6DCAC3EE}"/>
              </a:ext>
            </a:extLst>
          </p:cNvPr>
          <p:cNvSpPr txBox="1"/>
          <p:nvPr/>
        </p:nvSpPr>
        <p:spPr>
          <a:xfrm>
            <a:off x="1043281" y="655360"/>
            <a:ext cx="1032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przypadku baku możliwości wyliczenie wskaźnika B23L wg przywołanych dokumentów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1C3A458B-3253-44EC-B6AD-630C77022DD3}"/>
              </a:ext>
            </a:extLst>
          </p:cNvPr>
          <p:cNvSpPr txBox="1"/>
          <p:nvPr/>
        </p:nvSpPr>
        <p:spPr>
          <a:xfrm>
            <a:off x="1043281" y="1566173"/>
            <a:ext cx="10824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endParaRPr lang="pl-PL" b="1" dirty="0">
              <a:solidFill>
                <a:srgbClr val="263779"/>
              </a:solidFill>
            </a:endParaRPr>
          </a:p>
          <a:p>
            <a:pPr algn="just">
              <a:lnSpc>
                <a:spcPts val="1960"/>
              </a:lnSpc>
            </a:pPr>
            <a:r>
              <a:rPr lang="pl-PL" b="1" u="sng" dirty="0">
                <a:solidFill>
                  <a:srgbClr val="263779"/>
                </a:solidFill>
              </a:rPr>
              <a:t>Wyliczany: </a:t>
            </a:r>
          </a:p>
          <a:p>
            <a:endParaRPr lang="pl-PL" dirty="0">
              <a:solidFill>
                <a:srgbClr val="263779"/>
              </a:solidFill>
            </a:endParaRPr>
          </a:p>
          <a:p>
            <a:pPr algn="ctr"/>
            <a:r>
              <a:rPr lang="pl-PL" dirty="0">
                <a:solidFill>
                  <a:srgbClr val="263779"/>
                </a:solidFill>
              </a:rPr>
              <a:t>Przy użyciu aplikacji, udostępnionej na stronie internetowej JW (dostępna od czasu udostępnienia wniosku w WOD2021), w wykorzystaniem instrukcji oraz metodyki, które zostaną udostępnione razem z tą aplikacją.</a:t>
            </a:r>
            <a:endParaRPr lang="pl-PL" dirty="0"/>
          </a:p>
          <a:p>
            <a:br>
              <a:rPr lang="pl-PL" dirty="0">
                <a:solidFill>
                  <a:srgbClr val="263779"/>
                </a:solidFill>
              </a:rPr>
            </a:br>
            <a:endParaRPr lang="pl-PL" dirty="0">
              <a:solidFill>
                <a:srgbClr val="263779"/>
              </a:solidFill>
            </a:endParaRP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ü"/>
            </a:pP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3FE29DB-5F80-4395-BD66-E86A30C7D768}"/>
              </a:ext>
            </a:extLst>
          </p:cNvPr>
          <p:cNvSpPr/>
          <p:nvPr/>
        </p:nvSpPr>
        <p:spPr>
          <a:xfrm>
            <a:off x="1009462" y="4722937"/>
            <a:ext cx="10755977" cy="925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263779"/>
                </a:solidFill>
              </a:rPr>
              <a:t>Okoliczność braku możliwości wyliczenia wskaźnika wg przywołanej dokumentów należy wykazać we wniosku.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F266CF-DC36-403F-8753-776C363D3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159" y="3114675"/>
            <a:ext cx="8473752" cy="12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892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AEB70DD-BA4A-964E-8F42-690D07912A92}"/>
              </a:ext>
            </a:extLst>
          </p:cNvPr>
          <p:cNvGrpSpPr/>
          <p:nvPr/>
        </p:nvGrpSpPr>
        <p:grpSpPr>
          <a:xfrm>
            <a:off x="1" y="419558"/>
            <a:ext cx="6096000" cy="196446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65BCCC5-7FCF-764A-99DB-2FB7B69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4FDA15-E859-4146-B7D8-431C83338D6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789111-DF7F-0F49-B73D-1A6C466ACB75}"/>
              </a:ext>
            </a:extLst>
          </p:cNvPr>
          <p:cNvGrpSpPr/>
          <p:nvPr/>
        </p:nvGrpSpPr>
        <p:grpSpPr>
          <a:xfrm rot="10800000">
            <a:off x="6096001" y="6296398"/>
            <a:ext cx="6095999" cy="142044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0FAAA6-829E-2E44-93F0-8D431459085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7241C8E-4555-CF41-A198-3A75402892F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6062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89</a:t>
              </a:r>
            </a:p>
          </p:txBody>
        </p:sp>
      </p:grpSp>
      <p:pic>
        <p:nvPicPr>
          <p:cNvPr id="12" name="Obraz 11">
            <a:extLst>
              <a:ext uri="{FF2B5EF4-FFF2-40B4-BE49-F238E27FC236}">
                <a16:creationId xmlns:a16="http://schemas.microsoft.com/office/drawing/2014/main" id="{ED257CC1-165A-4652-A6C8-C3864BD9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74" y="1061161"/>
            <a:ext cx="384021" cy="384021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B3F0DF98-8088-4222-B6B3-D678E258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73" y="1922919"/>
            <a:ext cx="384021" cy="3840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EE6FEBE-63CD-4083-BB30-63E8621A2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" y="2951458"/>
            <a:ext cx="384021" cy="3840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E910D2A-F08A-4AE3-A726-2F3131A8C0B5}"/>
              </a:ext>
            </a:extLst>
          </p:cNvPr>
          <p:cNvSpPr txBox="1"/>
          <p:nvPr/>
        </p:nvSpPr>
        <p:spPr>
          <a:xfrm>
            <a:off x="1610422" y="1840214"/>
            <a:ext cx="9474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Składany: 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terminie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dni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od dnia otrzymania informacji o nieobjęciu przedsięwzięcia wsparciem;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formie elektroniczne na adres JW w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do e-Doręczeń.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5E42349-3471-4495-A70E-2DB22AF2C4FC}"/>
              </a:ext>
            </a:extLst>
          </p:cNvPr>
          <p:cNvSpPr txBox="1"/>
          <p:nvPr/>
        </p:nvSpPr>
        <p:spPr>
          <a:xfrm>
            <a:off x="1610420" y="1069080"/>
            <a:ext cx="947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Wnioskodawcy, w przypadku nieobjęcia przedsięwzięcia wsparciem, przysługuje prawo do złożenia wniosku o ponowną ocenę przedsięwzięcia.</a:t>
            </a:r>
            <a:endParaRPr lang="pl-PL" sz="24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EBB320F-4C00-4948-B7AF-058DB85FEE03}"/>
              </a:ext>
            </a:extLst>
          </p:cNvPr>
          <p:cNvSpPr txBox="1"/>
          <p:nvPr/>
        </p:nvSpPr>
        <p:spPr>
          <a:xfrm>
            <a:off x="1610421" y="3011545"/>
            <a:ext cx="9474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Wniosek powinien zawierać: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oznaczenie wnioskodawcy i numer złożonego wniosku w WOD2021;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wskazanie kryteriów wyboru, z oceną których nie zgadza się wnioskodawca wraz z uzasadnieniem, lub wskazanie nieprawidłowości lub błędów, które wystąpiły w procesie oceny przedsięwzięcia;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podpis osoby upoważnionej do reprezentowania wnioskodawcy oraz jeśli to dotyczy oryginał lub kopię pełnomocnictwa potwierdzoną za zgodność z oryginałem kwalifikowanym podpisem elektroniczny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0BF9001E-6D8B-4620-96A6-E8D0A6A4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4" y="5476634"/>
            <a:ext cx="384021" cy="38402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F05F95DE-E5D3-474D-B6DA-680A5D3AAB53}"/>
              </a:ext>
            </a:extLst>
          </p:cNvPr>
          <p:cNvSpPr txBox="1"/>
          <p:nvPr/>
        </p:nvSpPr>
        <p:spPr>
          <a:xfrm>
            <a:off x="1610420" y="5482745"/>
            <a:ext cx="947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złożenia wniosku o ponowną ocenę przedsięwzięcia, niespełniającego wymogów albo po terminie, JW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pozostawia wniosek o ponowną ocenę przedsięwzięcia bez rozpatrzenia,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czym informuję wnioskodawcę pouczając o możliwości wniesienia skargi do sądu administracyjnego.</a:t>
            </a:r>
            <a:endParaRPr lang="pl-PL" sz="24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4BE2B8D-0788-4D61-B5A5-C6124C0696B3}"/>
              </a:ext>
            </a:extLst>
          </p:cNvPr>
          <p:cNvSpPr txBox="1"/>
          <p:nvPr/>
        </p:nvSpPr>
        <p:spPr>
          <a:xfrm>
            <a:off x="507481" y="383871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Ponowna ocena przedsięwzięcia</a:t>
            </a:r>
          </a:p>
        </p:txBody>
      </p:sp>
    </p:spTree>
    <p:extLst>
      <p:ext uri="{BB962C8B-B14F-4D97-AF65-F5344CB8AC3E}">
        <p14:creationId xmlns:p14="http://schemas.microsoft.com/office/powerpoint/2010/main" val="15873741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90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EDD700EA-CB56-41A5-A4AF-8BC47942F02E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0A39227F-198D-4759-81C4-E7EE8BBE9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D01A1D05-70DE-473F-8635-7EEA8537062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30ED8220-CA0A-4153-829D-A55E17A85233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ABCC87E4-EDFD-49F7-A7C0-DD2952ABC0E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9818906-6063-4617-89C6-D87F11D372E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28EE3E32-9AF8-4DE5-A250-46E1578E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2" y="1229335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C6B67AB-4AD3-4975-8657-F1788950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91" y="2308525"/>
            <a:ext cx="384021" cy="38402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06C8C90-F3AB-495A-B1A7-E797F331616A}"/>
              </a:ext>
            </a:extLst>
          </p:cNvPr>
          <p:cNvSpPr txBox="1"/>
          <p:nvPr/>
        </p:nvSpPr>
        <p:spPr>
          <a:xfrm>
            <a:off x="1581709" y="2334177"/>
            <a:ext cx="9592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Niezwłocznie po dokonaniu ponownej oceny przedsięwzięcia, informuje wnioskodawcę, o wyniku tej oceny, a w przypadku negatywnego wyniku oceny, poucza o prawie wniesienia skargi do sądu administracyjnego.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751DF36-022B-4684-8856-90EE09E2C5D1}"/>
              </a:ext>
            </a:extLst>
          </p:cNvPr>
          <p:cNvSpPr txBox="1"/>
          <p:nvPr/>
        </p:nvSpPr>
        <p:spPr>
          <a:xfrm>
            <a:off x="1585738" y="1237254"/>
            <a:ext cx="959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JW dokonuje ponownej oceny przedsięwzięcia w terminie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dni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dnia otrzymania wniosku o ponowną ocenę przedsięwzięcia.</a:t>
            </a:r>
            <a:endParaRPr lang="pl-PL" sz="2400" dirty="0"/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70EF8460-885D-44CF-BA58-B45046B0C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3384648"/>
            <a:ext cx="384021" cy="384021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DFFB430A-55CC-44A0-9DA0-5E925F591FC0}"/>
              </a:ext>
            </a:extLst>
          </p:cNvPr>
          <p:cNvSpPr txBox="1"/>
          <p:nvPr/>
        </p:nvSpPr>
        <p:spPr>
          <a:xfrm>
            <a:off x="1577679" y="3444735"/>
            <a:ext cx="959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gdy na jakimkolwiek etapie postępowania w zakresie ponownej oceny przedsięwzięcia,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alokacja zostanie wyczerpana,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wniosek o ponowną ocenę przedsięwzięcia zostanie pozostawiony bez rozpatrzenia, o czym wnioskodawca zostanie poinformowany, z pouczeniem o prawie wniesienie skargi do sądu administracyjnego.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4638F76-44EC-47A8-86CF-1D9FE0177512}"/>
              </a:ext>
            </a:extLst>
          </p:cNvPr>
          <p:cNvSpPr txBox="1"/>
          <p:nvPr/>
        </p:nvSpPr>
        <p:spPr>
          <a:xfrm>
            <a:off x="507481" y="383871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Ponowna ocena przedsięwzięcia</a:t>
            </a:r>
          </a:p>
        </p:txBody>
      </p:sp>
    </p:spTree>
    <p:extLst>
      <p:ext uri="{BB962C8B-B14F-4D97-AF65-F5344CB8AC3E}">
        <p14:creationId xmlns:p14="http://schemas.microsoft.com/office/powerpoint/2010/main" val="3603286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91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6F0925FF-6898-4440-89EE-CF278DBA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7" y="2503847"/>
            <a:ext cx="384021" cy="384021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9E388D00-AFAC-48FF-A03F-D388F6D18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8" y="4368580"/>
            <a:ext cx="384021" cy="384021"/>
          </a:xfrm>
          <a:prstGeom prst="rect">
            <a:avLst/>
          </a:prstGeom>
        </p:spPr>
      </p:pic>
      <p:sp>
        <p:nvSpPr>
          <p:cNvPr id="32" name="pole tekstowe 31">
            <a:extLst>
              <a:ext uri="{FF2B5EF4-FFF2-40B4-BE49-F238E27FC236}">
                <a16:creationId xmlns:a16="http://schemas.microsoft.com/office/drawing/2014/main" id="{EC9D2415-2D84-4066-AD93-3D4E13CB1B20}"/>
              </a:ext>
            </a:extLst>
          </p:cNvPr>
          <p:cNvSpPr txBox="1"/>
          <p:nvPr/>
        </p:nvSpPr>
        <p:spPr>
          <a:xfrm>
            <a:off x="1479211" y="4368580"/>
            <a:ext cx="939790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Skargę należy wnieść: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terminie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dni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od dnia otrzymania informacji o negatywnej ocenie przedsięwzięcia lub pozostawienia wniosku bez rozpatrzenia,</a:t>
            </a:r>
          </a:p>
          <a:p>
            <a:pPr marL="285750" indent="-285750" algn="just">
              <a:lnSpc>
                <a:spcPts val="196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bezpośrednio do wojewódzkiego sądu administracyjnego wraz z kompletną dokumentacją w sprawie. 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497B473-E76B-43F7-B278-ED537ECBA9E0}"/>
              </a:ext>
            </a:extLst>
          </p:cNvPr>
          <p:cNvSpPr txBox="1"/>
          <p:nvPr/>
        </p:nvSpPr>
        <p:spPr>
          <a:xfrm>
            <a:off x="1361384" y="2482525"/>
            <a:ext cx="951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ponownej negatywnej oceny przedsięwzięcia lub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pozostawienia wniosku o ponowną ocenę przedsięwzięcia bez rozpatrzenia,</a:t>
            </a:r>
          </a:p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może w tym zakresie wnieść skargę do sądu administracyjnego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zgodnie z art. 3 </a:t>
            </a:r>
            <a:r>
              <a:rPr lang="pl-PL" dirty="0">
                <a:solidFill>
                  <a:srgbClr val="2637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3 ustawy z dnia 30 sierpnia 2002 r. – Prawo o postępowaniu przed sądami administracyjnymi.</a:t>
            </a:r>
            <a:endParaRPr lang="pl-PL" sz="2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A325A67-7F7A-4D55-9BC1-533875D7D483}"/>
              </a:ext>
            </a:extLst>
          </p:cNvPr>
          <p:cNvSpPr txBox="1"/>
          <p:nvPr/>
        </p:nvSpPr>
        <p:spPr>
          <a:xfrm>
            <a:off x="1299616" y="1391440"/>
            <a:ext cx="9592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Procedura ponownej oceny przedsięwzięcia nie wstrzymuje zawierania umów o objęcie przedsięwzięcia wsparciem z wnioskodawcami, których przedsięwzięcia zostały wybrane do wsparcia.</a:t>
            </a:r>
            <a:endParaRPr lang="pl-PL" sz="240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311FCA8D-EB81-4636-A84D-3D95A8F2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15" y="1404378"/>
            <a:ext cx="384021" cy="384021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A747C39-D1D2-452F-80AA-AE6299B3A5FE}"/>
              </a:ext>
            </a:extLst>
          </p:cNvPr>
          <p:cNvSpPr txBox="1"/>
          <p:nvPr/>
        </p:nvSpPr>
        <p:spPr>
          <a:xfrm>
            <a:off x="507481" y="571292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Ponowna ocena przedsięwzięcia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B71915-A411-4E41-9E9A-FF199B177445}"/>
              </a:ext>
            </a:extLst>
          </p:cNvPr>
          <p:cNvSpPr/>
          <p:nvPr/>
        </p:nvSpPr>
        <p:spPr>
          <a:xfrm>
            <a:off x="3297626" y="5911070"/>
            <a:ext cx="4635057" cy="518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1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960"/>
              </a:lnSpc>
            </a:pPr>
            <a:r>
              <a:rPr lang="pl-PL" b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Skarga podlega wpisowi stałemu.</a:t>
            </a:r>
            <a:r>
              <a:rPr lang="pl-PL" sz="2400" b="1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887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4290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92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1" y="6341551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981A9D7-3864-463F-B9E7-A8A8B93DCA26}"/>
              </a:ext>
            </a:extLst>
          </p:cNvPr>
          <p:cNvSpPr txBox="1"/>
          <p:nvPr/>
        </p:nvSpPr>
        <p:spPr>
          <a:xfrm>
            <a:off x="1058950" y="2778988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Zawarcie umowy</a:t>
            </a:r>
          </a:p>
        </p:txBody>
      </p:sp>
    </p:spTree>
    <p:extLst>
      <p:ext uri="{BB962C8B-B14F-4D97-AF65-F5344CB8AC3E}">
        <p14:creationId xmlns:p14="http://schemas.microsoft.com/office/powerpoint/2010/main" val="31137566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2948" y="6081867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93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A908E23-C5FE-4A99-B124-71FAAEDD6DB0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076A1145-078D-43AD-B788-699459C6A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D4F85AD2-E762-4915-BA3B-5D4C5B0DE292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B13437E-6766-480F-A7C9-B64FDD49220A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6D1340F6-1B09-41C6-A16D-B4DA1B3612D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7D3F842A-AE0C-457B-AD15-BC2881CE17D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4AE2A6E9-E2EF-43D4-BADF-1617728D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5" y="2450747"/>
            <a:ext cx="384021" cy="38402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CC02811-D1BF-4AEE-9543-239EAC6C55C0}"/>
              </a:ext>
            </a:extLst>
          </p:cNvPr>
          <p:cNvSpPr txBox="1"/>
          <p:nvPr/>
        </p:nvSpPr>
        <p:spPr>
          <a:xfrm>
            <a:off x="1607166" y="2349456"/>
            <a:ext cx="9486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u="sng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uzasadnionych przypadkach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termin ten może zostać wydłużony, za zgodą JW, maksymalnie do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dni.</a:t>
            </a:r>
            <a:endParaRPr lang="pl-PL" u="sng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43C1B20-798C-44C7-BEC1-B19D4A0C1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2" y="1146252"/>
            <a:ext cx="384021" cy="384021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01B980E-EF0A-4271-8054-8C49F48107DD}"/>
              </a:ext>
            </a:extLst>
          </p:cNvPr>
          <p:cNvSpPr txBox="1"/>
          <p:nvPr/>
        </p:nvSpPr>
        <p:spPr>
          <a:xfrm>
            <a:off x="1607166" y="1210697"/>
            <a:ext cx="9433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Umowa jest zawierana w terminie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 dni 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dnia wpłynięcia informacji o objęciu przedsięwzięcia wsparciem na adres </a:t>
            </a:r>
            <a:r>
              <a:rPr lang="pl-PL" dirty="0" err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ePUAP</a:t>
            </a:r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lub e-Doręczeń wnioskodawcy wskazany we wniosku. </a:t>
            </a:r>
            <a:endParaRPr lang="pl-PL" sz="14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64857C66-C87E-4228-8475-41EFEC78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5" y="3371221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FE04059-709B-470B-B97D-49D5797284DF}"/>
              </a:ext>
            </a:extLst>
          </p:cNvPr>
          <p:cNvSpPr txBox="1"/>
          <p:nvPr/>
        </p:nvSpPr>
        <p:spPr>
          <a:xfrm>
            <a:off x="1607166" y="4989045"/>
            <a:ext cx="95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Niedotrzymanie w/w terminów, uznaje się za odmowę zawarcia umowy przez wnioskodawcę.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979FD6A1-5E1D-4B50-8B1A-92873E81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5" y="4154916"/>
            <a:ext cx="384021" cy="384021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AC008D9-4F57-4532-B900-067D9B64FEED}"/>
              </a:ext>
            </a:extLst>
          </p:cNvPr>
          <p:cNvSpPr txBox="1"/>
          <p:nvPr/>
        </p:nvSpPr>
        <p:spPr>
          <a:xfrm>
            <a:off x="1598535" y="3358794"/>
            <a:ext cx="948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Umowa podpisywana jest przy użyciu kwalifikowalnego podpisu elektronicznego.</a:t>
            </a:r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id="{6AA68995-3C27-4153-96EC-701AA82B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61" y="4927833"/>
            <a:ext cx="384021" cy="384021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2B607D2-90C4-46F7-AD68-FE40B0E2ED11}"/>
              </a:ext>
            </a:extLst>
          </p:cNvPr>
          <p:cNvSpPr txBox="1"/>
          <p:nvPr/>
        </p:nvSpPr>
        <p:spPr>
          <a:xfrm>
            <a:off x="1607166" y="4156240"/>
            <a:ext cx="955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Zawarta umowa podlega niezwłocznej rejestracji przez JW w systemie CST2021.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EE3A4C63-F073-45ED-B6F5-D99B42395192}"/>
              </a:ext>
            </a:extLst>
          </p:cNvPr>
          <p:cNvSpPr txBox="1"/>
          <p:nvPr/>
        </p:nvSpPr>
        <p:spPr>
          <a:xfrm>
            <a:off x="775170" y="428640"/>
            <a:ext cx="1007409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Zawarcie umowy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5C42FAE-3509-4445-BB1C-187DF8A0C5B3}"/>
              </a:ext>
            </a:extLst>
          </p:cNvPr>
          <p:cNvSpPr txBox="1"/>
          <p:nvPr/>
        </p:nvSpPr>
        <p:spPr>
          <a:xfrm>
            <a:off x="1584617" y="5641723"/>
            <a:ext cx="989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Wnioskodawca przechowuje całość dokumentacji objętej złożonym wnioskiem </a:t>
            </a: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 daty jego złożenia do upływu okresu wskazanego w umowie tj. 31 grudnia 2031 roku.</a:t>
            </a:r>
            <a:endParaRPr lang="pl-PL" sz="2400" dirty="0"/>
          </a:p>
        </p:txBody>
      </p:sp>
      <p:pic>
        <p:nvPicPr>
          <p:cNvPr id="36" name="Obraz 35">
            <a:extLst>
              <a:ext uri="{FF2B5EF4-FFF2-40B4-BE49-F238E27FC236}">
                <a16:creationId xmlns:a16="http://schemas.microsoft.com/office/drawing/2014/main" id="{3E087854-4472-44A3-8A10-B5ACCF53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6" y="5700750"/>
            <a:ext cx="384021" cy="38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66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0" y="6081867"/>
            <a:ext cx="790916" cy="776133"/>
            <a:chOff x="10866287" y="-54945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0866287" y="-54945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001463" y="114155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94</a:t>
              </a:r>
            </a:p>
          </p:txBody>
        </p:sp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238EB775-0914-40EC-A3DE-CBAEB6EC6C48}"/>
              </a:ext>
            </a:extLst>
          </p:cNvPr>
          <p:cNvGrpSpPr/>
          <p:nvPr/>
        </p:nvGrpSpPr>
        <p:grpSpPr>
          <a:xfrm>
            <a:off x="0" y="419576"/>
            <a:ext cx="6096000" cy="142043"/>
            <a:chOff x="3653572" y="438181"/>
            <a:chExt cx="3093457" cy="142043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8B943CDC-6A6A-4CE7-A3F3-9EF7B0CA0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>
              <a:extLst>
                <a:ext uri="{FF2B5EF4-FFF2-40B4-BE49-F238E27FC236}">
                  <a16:creationId xmlns:a16="http://schemas.microsoft.com/office/drawing/2014/main" id="{EEA8BEAC-8288-4747-873C-35279BF5B920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B5EE69F-47CB-4669-AC00-84A4D7957231}"/>
              </a:ext>
            </a:extLst>
          </p:cNvPr>
          <p:cNvGrpSpPr/>
          <p:nvPr/>
        </p:nvGrpSpPr>
        <p:grpSpPr>
          <a:xfrm rot="10800000">
            <a:off x="6096000" y="6288054"/>
            <a:ext cx="6096000" cy="193745"/>
            <a:chOff x="234957" y="435006"/>
            <a:chExt cx="6512072" cy="142043"/>
          </a:xfrm>
        </p:grpSpPr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1AE8FBFC-84B1-4F9B-9DE3-01A9AD3FE4BF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13C84FC7-8AD9-49FE-995B-EE76AF7FAF9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ytuł 4">
            <a:extLst>
              <a:ext uri="{FF2B5EF4-FFF2-40B4-BE49-F238E27FC236}">
                <a16:creationId xmlns:a16="http://schemas.microsoft.com/office/drawing/2014/main" id="{01ECDBF8-97F9-40AB-B3D5-3A63B3D6E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b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      </a:t>
            </a:r>
            <a:b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b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		DZIĘKUJEMY ZA UWAGĘ </a:t>
            </a:r>
            <a:br>
              <a:rPr lang="pl-PL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9F59E2-1B46-4BAD-99A3-DC986EDB33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Rozwoju Obszarów Wiejskich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 Marszałkowski Województwa Pomorskiego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439B94F2-DDAF-4288-B078-AAB2AA7F1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12" y="2711987"/>
            <a:ext cx="3782576" cy="25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309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3784</TotalTime>
  <Words>7825</Words>
  <Application>Microsoft Office PowerPoint</Application>
  <PresentationFormat>Panoramiczny</PresentationFormat>
  <Paragraphs>705</Paragraphs>
  <Slides>95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95</vt:i4>
      </vt:variant>
    </vt:vector>
  </HeadingPairs>
  <TitlesOfParts>
    <vt:vector size="103" baseType="lpstr">
      <vt:lpstr>Arial</vt:lpstr>
      <vt:lpstr>Calibri</vt:lpstr>
      <vt:lpstr>Calibri Light</vt:lpstr>
      <vt:lpstr>Lato</vt:lpstr>
      <vt:lpstr>Lato Black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DZIĘKUJEMY ZA UWAGĘ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Szczesniak</dc:creator>
  <cp:lastModifiedBy>Prass Justyna</cp:lastModifiedBy>
  <cp:revision>435</cp:revision>
  <dcterms:created xsi:type="dcterms:W3CDTF">2022-04-01T12:42:11Z</dcterms:created>
  <dcterms:modified xsi:type="dcterms:W3CDTF">2025-04-17T11:05:54Z</dcterms:modified>
</cp:coreProperties>
</file>